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  <p:sldMasterId id="2147483654" r:id="rId2"/>
  </p:sldMasterIdLst>
  <p:notesMasterIdLst>
    <p:notesMasterId r:id="rId14"/>
  </p:notesMasterIdLst>
  <p:sldIdLst>
    <p:sldId id="256" r:id="rId3"/>
    <p:sldId id="283" r:id="rId4"/>
    <p:sldId id="284" r:id="rId5"/>
    <p:sldId id="259" r:id="rId6"/>
    <p:sldId id="285" r:id="rId7"/>
    <p:sldId id="291" r:id="rId8"/>
    <p:sldId id="292" r:id="rId9"/>
    <p:sldId id="294" r:id="rId10"/>
    <p:sldId id="290" r:id="rId11"/>
    <p:sldId id="315" r:id="rId12"/>
    <p:sldId id="258" r:id="rId13"/>
  </p:sldIdLst>
  <p:sldSz cx="9144000" cy="5143500" type="screen16x9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B3D"/>
    <a:srgbClr val="FF9160"/>
    <a:srgbClr val="87C7F4"/>
    <a:srgbClr val="C7E3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74945-7999-4B92-8E36-B15F6D9FA1DC}" type="datetimeFigureOut">
              <a:rPr lang="zh-CN" altLang="en-US" smtClean="0"/>
              <a:t>2024/6/17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539CD3-AC72-486E-BD72-71E3AC071A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文字字号：</a:t>
            </a:r>
            <a:r>
              <a:rPr lang="en-US" altLang="zh-CN" dirty="0"/>
              <a:t>24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10" name="think-cell 幻灯片" r:id="rId4" imgW="0" imgH="0" progId="TCLayout.ActiveDocument.1">
                  <p:embed/>
                </p:oleObj>
              </mc:Choice>
              <mc:Fallback>
                <p:oleObj name="think-cell 幻灯片" r:id="rId4" imgW="0" imgH="0" progId="TCLayout.ActiveDocument.1">
                  <p:embed/>
                  <p:pic>
                    <p:nvPicPr>
                      <p:cNvPr id="0" name="对象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"/>
          <p:cNvSpPr/>
          <p:nvPr/>
        </p:nvSpPr>
        <p:spPr>
          <a:xfrm>
            <a:off x="-5052" y="4105403"/>
            <a:ext cx="9149052" cy="108163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 dirty="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矩形"/>
          <p:cNvSpPr/>
          <p:nvPr/>
        </p:nvSpPr>
        <p:spPr>
          <a:xfrm>
            <a:off x="-5052" y="-4366"/>
            <a:ext cx="9149052" cy="4066231"/>
          </a:xfrm>
          <a:prstGeom prst="rect">
            <a:avLst/>
          </a:prstGeom>
          <a:solidFill>
            <a:srgbClr val="FFD1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 dirty="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654049" y="898741"/>
            <a:ext cx="7920000" cy="6237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600" b="1" i="0">
                <a:latin typeface="+mj-ea"/>
                <a:ea typeface="+mj-ea"/>
                <a:cs typeface="+mn-cs"/>
                <a:sym typeface="+mn-lt"/>
              </a:defRPr>
            </a:lvl1pPr>
          </a:lstStyle>
          <a:p>
            <a:r>
              <a:rPr kumimoji="1" lang="zh-CN" altLang="en-US" dirty="0"/>
              <a:t>美团</a:t>
            </a:r>
            <a:r>
              <a:rPr kumimoji="1" lang="en-US" altLang="zh-CN" dirty="0"/>
              <a:t>·</a:t>
            </a:r>
            <a:r>
              <a:rPr kumimoji="1" lang="zh-CN" altLang="en-US" dirty="0"/>
              <a:t>收钱助手</a:t>
            </a:r>
            <a:r>
              <a:rPr kumimoji="1" lang="en-US" altLang="zh-CN" dirty="0"/>
              <a:t>PPT</a:t>
            </a:r>
            <a:r>
              <a:rPr kumimoji="1" lang="zh-CN" altLang="en-US" dirty="0"/>
              <a:t>模板</a:t>
            </a: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4" hasCustomPrompt="1"/>
          </p:nvPr>
        </p:nvSpPr>
        <p:spPr>
          <a:xfrm>
            <a:off x="654049" y="1663700"/>
            <a:ext cx="7920000" cy="5191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400" b="0" i="0">
                <a:latin typeface="+mj-ea"/>
                <a:ea typeface="+mj-ea"/>
                <a:cs typeface="+mn-cs"/>
                <a:sym typeface="+mn-lt"/>
              </a:defRPr>
            </a:lvl1pPr>
          </a:lstStyle>
          <a:p>
            <a:r>
              <a:rPr kumimoji="1" lang="zh-CN" altLang="en-US" dirty="0"/>
              <a:t>单击此处添加副标题信息</a:t>
            </a:r>
          </a:p>
        </p:txBody>
      </p:sp>
      <p:sp>
        <p:nvSpPr>
          <p:cNvPr id="15" name="文本占位符 11"/>
          <p:cNvSpPr>
            <a:spLocks noGrp="1"/>
          </p:cNvSpPr>
          <p:nvPr>
            <p:ph type="body" sz="quarter" idx="15" hasCustomPrompt="1"/>
          </p:nvPr>
        </p:nvSpPr>
        <p:spPr>
          <a:xfrm>
            <a:off x="654050" y="3078045"/>
            <a:ext cx="1078947" cy="251811"/>
          </a:xfrm>
          <a:prstGeom prst="rect">
            <a:avLst/>
          </a:prstGeom>
        </p:spPr>
        <p:txBody>
          <a:bodyPr wrap="none" anchor="ctr"/>
          <a:lstStyle>
            <a:lvl1pPr marL="0" indent="0">
              <a:buNone/>
              <a:defRPr sz="1000" b="0" i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kumimoji="1" lang="zh-CN" altLang="en-US" dirty="0"/>
              <a:t>部门 </a:t>
            </a:r>
            <a:r>
              <a:rPr kumimoji="1" lang="en-US" altLang="zh-CN" dirty="0"/>
              <a:t>/</a:t>
            </a:r>
            <a:r>
              <a:rPr kumimoji="1" lang="zh-CN" altLang="en-US" dirty="0"/>
              <a:t> 编者信息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54048" y="3445056"/>
            <a:ext cx="10789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3878A7F-CB55-4139-A1D2-DD4F5B126B66}" type="datetime6">
              <a:rPr kumimoji="1" lang="zh-CN" altLang="en-US" sz="1000" b="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rPr>
              <a:t>2024年6月</a:t>
            </a:fld>
            <a:endParaRPr kumimoji="1" lang="zh-CN" altLang="en-US" sz="1000" b="0" i="0" kern="1200" dirty="0">
              <a:solidFill>
                <a:schemeClr val="tx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1" name="图片 10" descr="美团收钱-20211018-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20372" y="4539428"/>
            <a:ext cx="1981200" cy="307975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章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0" name="think-cell 幻灯片" r:id="rId4" imgW="0" imgH="0" progId="TCLayout.ActiveDocument.1">
                  <p:embed/>
                </p:oleObj>
              </mc:Choice>
              <mc:Fallback>
                <p:oleObj name="think-cell 幻灯片" r:id="rId4" imgW="0" imgH="0" progId="TCLayout.ActiveDocument.1">
                  <p:embed/>
                  <p:pic>
                    <p:nvPicPr>
                      <p:cNvPr id="0" name="图片 6249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1354104" y="2045244"/>
            <a:ext cx="6435792" cy="57653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 i="0">
                <a:latin typeface="+mj-ea"/>
                <a:ea typeface="+mj-ea"/>
                <a:cs typeface="+mn-cs"/>
                <a:sym typeface="+mn-lt"/>
              </a:defRPr>
            </a:lvl1pPr>
          </a:lstStyle>
          <a:p>
            <a:r>
              <a:rPr kumimoji="1" lang="zh-CN" altLang="en-US" dirty="0"/>
              <a:t>祝各位老板开业大吉，业绩长虹</a:t>
            </a:r>
          </a:p>
        </p:txBody>
      </p:sp>
      <p:sp>
        <p:nvSpPr>
          <p:cNvPr id="4" name="矩形"/>
          <p:cNvSpPr/>
          <p:nvPr/>
        </p:nvSpPr>
        <p:spPr>
          <a:xfrm>
            <a:off x="-5052" y="4061865"/>
            <a:ext cx="9149052" cy="108163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 sz="1800" dirty="0">
              <a:latin typeface="+mn-lt"/>
              <a:ea typeface="+mn-ea"/>
              <a:cs typeface="+mn-cs"/>
              <a:sym typeface="+mn-l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占位符 11"/>
          <p:cNvSpPr>
            <a:spLocks noGrp="1"/>
          </p:cNvSpPr>
          <p:nvPr>
            <p:ph type="body" idx="1"/>
          </p:nvPr>
        </p:nvSpPr>
        <p:spPr>
          <a:xfrm>
            <a:off x="502444" y="842963"/>
            <a:ext cx="8137922" cy="3764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-7620" y="-6668"/>
            <a:ext cx="3720941" cy="5156835"/>
          </a:xfrm>
          <a:prstGeom prst="rect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" name="标题占位符 1"/>
          <p:cNvSpPr>
            <a:spLocks noGrp="1"/>
          </p:cNvSpPr>
          <p:nvPr>
            <p:ph type="title" hasCustomPrompt="1"/>
          </p:nvPr>
        </p:nvSpPr>
        <p:spPr>
          <a:xfrm>
            <a:off x="228600" y="89060"/>
            <a:ext cx="6342321" cy="5772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目录</a:t>
            </a:r>
          </a:p>
        </p:txBody>
      </p:sp>
      <p:pic>
        <p:nvPicPr>
          <p:cNvPr id="6" name="图片 5" descr="美团收钱-20211018-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93095" y="172045"/>
            <a:ext cx="1981200" cy="3079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4"/>
          <p:cNvSpPr>
            <a:spLocks noGrp="1"/>
          </p:cNvSpPr>
          <p:nvPr userDrawn="1"/>
        </p:nvSpPr>
        <p:spPr>
          <a:xfrm>
            <a:off x="3758566" y="1733074"/>
            <a:ext cx="5121116" cy="671513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endParaRPr lang="en-US" altLang="zh-CN" sz="3000" dirty="0"/>
          </a:p>
        </p:txBody>
      </p:sp>
      <p:sp>
        <p:nvSpPr>
          <p:cNvPr id="2" name="矩形 1"/>
          <p:cNvSpPr/>
          <p:nvPr userDrawn="1"/>
        </p:nvSpPr>
        <p:spPr>
          <a:xfrm>
            <a:off x="-16193" y="1281113"/>
            <a:ext cx="9176385" cy="2405539"/>
          </a:xfrm>
          <a:prstGeom prst="rect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9" name="平行四边形 8"/>
          <p:cNvSpPr/>
          <p:nvPr userDrawn="1"/>
        </p:nvSpPr>
        <p:spPr>
          <a:xfrm>
            <a:off x="534589" y="1226371"/>
            <a:ext cx="2297362" cy="2476949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pic>
        <p:nvPicPr>
          <p:cNvPr id="6" name="图片 5" descr="美团收钱-20211018-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93095" y="172045"/>
            <a:ext cx="1981200" cy="30797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3" name="think-cell 幻灯片" r:id="rId4" imgW="0" imgH="0" progId="TCLayout.ActiveDocument.1">
                  <p:embed/>
                </p:oleObj>
              </mc:Choice>
              <mc:Fallback>
                <p:oleObj name="think-cell 幻灯片" r:id="rId4" imgW="0" imgH="0" progId="TCLayout.ActiveDocument.1">
                  <p:embed/>
                  <p:pic>
                    <p:nvPicPr>
                      <p:cNvPr id="0" name="图片 6147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251999" y="1115568"/>
            <a:ext cx="8639999" cy="3466882"/>
          </a:xfrm>
          <a:prstGeom prst="rect">
            <a:avLst/>
          </a:prstGeom>
        </p:spPr>
        <p:txBody>
          <a:bodyPr tIns="90000" bIns="90000"/>
          <a:lstStyle>
            <a:lvl1pPr marL="0" indent="0">
              <a:lnSpc>
                <a:spcPct val="120000"/>
              </a:lnSpc>
              <a:spcBef>
                <a:spcPts val="1200"/>
              </a:spcBef>
              <a:buClr>
                <a:srgbClr val="FFD100"/>
              </a:buClr>
              <a:buNone/>
              <a:defRPr sz="1800" b="0" i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kumimoji="1" lang="zh-CN" altLang="en-US" dirty="0"/>
          </a:p>
        </p:txBody>
      </p:sp>
      <p:sp>
        <p:nvSpPr>
          <p:cNvPr id="7" name="标题 2"/>
          <p:cNvSpPr>
            <a:spLocks noGrp="1"/>
          </p:cNvSpPr>
          <p:nvPr>
            <p:ph type="title" hasCustomPrompt="1"/>
          </p:nvPr>
        </p:nvSpPr>
        <p:spPr>
          <a:xfrm>
            <a:off x="384305" y="288000"/>
            <a:ext cx="7285837" cy="427313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>
              <a:defRPr kumimoji="1" lang="zh-CN" altLang="en-US" sz="2400" b="0" i="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zh-CN" altLang="en-US" dirty="0"/>
              <a:t>主题</a:t>
            </a:r>
          </a:p>
        </p:txBody>
      </p:sp>
      <p:sp>
        <p:nvSpPr>
          <p:cNvPr id="3" name="矩形 2"/>
          <p:cNvSpPr/>
          <p:nvPr/>
        </p:nvSpPr>
        <p:spPr>
          <a:xfrm>
            <a:off x="251999" y="298633"/>
            <a:ext cx="45719" cy="4273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章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5" name="think-cell 幻灯片" r:id="rId4" imgW="0" imgH="0" progId="TCLayout.ActiveDocument.1">
                  <p:embed/>
                </p:oleObj>
              </mc:Choice>
              <mc:Fallback>
                <p:oleObj name="think-cell 幻灯片" r:id="rId4" imgW="0" imgH="0" progId="TCLayout.ActiveDocument.1">
                  <p:embed/>
                  <p:pic>
                    <p:nvPicPr>
                      <p:cNvPr id="0" name="图片 6249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1354104" y="2045244"/>
            <a:ext cx="6435792" cy="57653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 i="0">
                <a:latin typeface="+mj-ea"/>
                <a:ea typeface="+mj-ea"/>
                <a:cs typeface="+mn-cs"/>
                <a:sym typeface="+mn-lt"/>
              </a:defRPr>
            </a:lvl1pPr>
          </a:lstStyle>
          <a:p>
            <a:r>
              <a:rPr kumimoji="1" lang="zh-CN" altLang="en-US" dirty="0"/>
              <a:t>祝各位老板开业大吉，业绩长虹</a:t>
            </a:r>
          </a:p>
        </p:txBody>
      </p:sp>
      <p:sp>
        <p:nvSpPr>
          <p:cNvPr id="4" name="矩形"/>
          <p:cNvSpPr/>
          <p:nvPr/>
        </p:nvSpPr>
        <p:spPr>
          <a:xfrm>
            <a:off x="-5052" y="4061865"/>
            <a:ext cx="9149052" cy="108163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 dirty="0">
              <a:latin typeface="+mn-lt"/>
              <a:ea typeface="+mn-ea"/>
              <a:cs typeface="+mn-cs"/>
              <a:sym typeface="+mn-l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2" name="think-cell 幻灯片" r:id="rId4" imgW="0" imgH="0" progId="TCLayout.ActiveDocument.1">
                  <p:embed/>
                </p:oleObj>
              </mc:Choice>
              <mc:Fallback>
                <p:oleObj name="think-cell 幻灯片" r:id="rId4" imgW="0" imgH="0" progId="TCLayout.ActiveDocument.1">
                  <p:embed/>
                  <p:pic>
                    <p:nvPicPr>
                      <p:cNvPr id="0" name="对象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"/>
          <p:cNvSpPr/>
          <p:nvPr/>
        </p:nvSpPr>
        <p:spPr>
          <a:xfrm>
            <a:off x="-5052" y="4105403"/>
            <a:ext cx="9149052" cy="108163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 sz="1800" dirty="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矩形"/>
          <p:cNvSpPr/>
          <p:nvPr/>
        </p:nvSpPr>
        <p:spPr>
          <a:xfrm>
            <a:off x="-5052" y="-4366"/>
            <a:ext cx="9149052" cy="4066231"/>
          </a:xfrm>
          <a:prstGeom prst="rect">
            <a:avLst/>
          </a:prstGeom>
          <a:solidFill>
            <a:srgbClr val="FFD1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 sz="1800" dirty="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654049" y="898741"/>
            <a:ext cx="7920000" cy="6237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600" b="1" i="0">
                <a:latin typeface="+mj-ea"/>
                <a:ea typeface="+mj-ea"/>
                <a:cs typeface="+mn-cs"/>
                <a:sym typeface="+mn-lt"/>
              </a:defRPr>
            </a:lvl1pPr>
          </a:lstStyle>
          <a:p>
            <a:r>
              <a:rPr kumimoji="1" lang="zh-CN" altLang="en-US" dirty="0"/>
              <a:t>美团</a:t>
            </a:r>
            <a:r>
              <a:rPr kumimoji="1" lang="en-US" altLang="zh-CN" dirty="0"/>
              <a:t>·</a:t>
            </a:r>
            <a:r>
              <a:rPr kumimoji="1" lang="zh-CN" altLang="en-US" dirty="0"/>
              <a:t>收钱助手</a:t>
            </a:r>
            <a:r>
              <a:rPr kumimoji="1" lang="en-US" altLang="zh-CN" dirty="0"/>
              <a:t>PPT</a:t>
            </a:r>
            <a:r>
              <a:rPr kumimoji="1" lang="zh-CN" altLang="en-US" dirty="0"/>
              <a:t>模板</a:t>
            </a: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4" hasCustomPrompt="1"/>
          </p:nvPr>
        </p:nvSpPr>
        <p:spPr>
          <a:xfrm>
            <a:off x="654049" y="1663700"/>
            <a:ext cx="7920000" cy="5191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400" b="0" i="0">
                <a:latin typeface="+mj-ea"/>
                <a:ea typeface="+mj-ea"/>
                <a:cs typeface="+mn-cs"/>
                <a:sym typeface="+mn-lt"/>
              </a:defRPr>
            </a:lvl1pPr>
          </a:lstStyle>
          <a:p>
            <a:r>
              <a:rPr kumimoji="1" lang="zh-CN" altLang="en-US" dirty="0"/>
              <a:t>单击此处添加副标题信息</a:t>
            </a:r>
          </a:p>
        </p:txBody>
      </p:sp>
      <p:sp>
        <p:nvSpPr>
          <p:cNvPr id="15" name="文本占位符 11"/>
          <p:cNvSpPr>
            <a:spLocks noGrp="1"/>
          </p:cNvSpPr>
          <p:nvPr>
            <p:ph type="body" sz="quarter" idx="15" hasCustomPrompt="1"/>
          </p:nvPr>
        </p:nvSpPr>
        <p:spPr>
          <a:xfrm>
            <a:off x="654050" y="3078045"/>
            <a:ext cx="1078947" cy="251811"/>
          </a:xfrm>
          <a:prstGeom prst="rect">
            <a:avLst/>
          </a:prstGeom>
        </p:spPr>
        <p:txBody>
          <a:bodyPr wrap="none" anchor="ctr"/>
          <a:lstStyle>
            <a:lvl1pPr marL="0" indent="0">
              <a:buNone/>
              <a:defRPr sz="1000" b="0" i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kumimoji="1" lang="zh-CN" altLang="en-US" dirty="0"/>
              <a:t>部门 </a:t>
            </a:r>
            <a:r>
              <a:rPr kumimoji="1" lang="en-US" altLang="zh-CN" dirty="0"/>
              <a:t>/</a:t>
            </a:r>
            <a:r>
              <a:rPr kumimoji="1" lang="zh-CN" altLang="en-US" dirty="0"/>
              <a:t> 编者信息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54048" y="3445056"/>
            <a:ext cx="10789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3878A7F-CB55-4139-A1D2-DD4F5B126B66}" type="datetime6">
              <a:rPr kumimoji="1" lang="zh-CN" altLang="en-US" sz="1000" b="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rPr>
              <a:t>2024年6月</a:t>
            </a:fld>
            <a:endParaRPr kumimoji="1" lang="zh-CN" altLang="en-US" sz="1000" b="0" i="0" kern="1200" dirty="0">
              <a:solidFill>
                <a:schemeClr val="tx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1" name="图片 10" descr="美团收钱-20211018-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20372" y="4539428"/>
            <a:ext cx="1981200" cy="307975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占位符 11"/>
          <p:cNvSpPr>
            <a:spLocks noGrp="1"/>
          </p:cNvSpPr>
          <p:nvPr>
            <p:ph type="body" idx="1"/>
          </p:nvPr>
        </p:nvSpPr>
        <p:spPr>
          <a:xfrm>
            <a:off x="502444" y="842963"/>
            <a:ext cx="8137922" cy="3764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-7620" y="-6668"/>
            <a:ext cx="3720941" cy="5156835"/>
          </a:xfrm>
          <a:prstGeom prst="rect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" name="标题占位符 1"/>
          <p:cNvSpPr>
            <a:spLocks noGrp="1"/>
          </p:cNvSpPr>
          <p:nvPr>
            <p:ph type="title" hasCustomPrompt="1"/>
          </p:nvPr>
        </p:nvSpPr>
        <p:spPr>
          <a:xfrm>
            <a:off x="228600" y="89060"/>
            <a:ext cx="6342321" cy="5772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目录</a:t>
            </a:r>
          </a:p>
        </p:txBody>
      </p:sp>
      <p:pic>
        <p:nvPicPr>
          <p:cNvPr id="6" name="图片 5" descr="美团收钱-20211018-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93095" y="172045"/>
            <a:ext cx="1981200" cy="3079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4"/>
          <p:cNvSpPr>
            <a:spLocks noGrp="1"/>
          </p:cNvSpPr>
          <p:nvPr userDrawn="1"/>
        </p:nvSpPr>
        <p:spPr>
          <a:xfrm>
            <a:off x="3758566" y="1733074"/>
            <a:ext cx="5121116" cy="671513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endParaRPr lang="en-US" altLang="zh-CN" sz="3000" dirty="0"/>
          </a:p>
        </p:txBody>
      </p:sp>
      <p:sp>
        <p:nvSpPr>
          <p:cNvPr id="2" name="矩形 1"/>
          <p:cNvSpPr/>
          <p:nvPr userDrawn="1"/>
        </p:nvSpPr>
        <p:spPr>
          <a:xfrm>
            <a:off x="-16193" y="1281113"/>
            <a:ext cx="9176385" cy="2405539"/>
          </a:xfrm>
          <a:prstGeom prst="rect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9" name="平行四边形 8"/>
          <p:cNvSpPr/>
          <p:nvPr userDrawn="1"/>
        </p:nvSpPr>
        <p:spPr>
          <a:xfrm>
            <a:off x="534589" y="1226371"/>
            <a:ext cx="2297362" cy="2476949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pic>
        <p:nvPicPr>
          <p:cNvPr id="6" name="图片 5" descr="美团收钱-20211018-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93095" y="172045"/>
            <a:ext cx="1981200" cy="30797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6" name="think-cell 幻灯片" r:id="rId4" imgW="0" imgH="0" progId="TCLayout.ActiveDocument.1">
                  <p:embed/>
                </p:oleObj>
              </mc:Choice>
              <mc:Fallback>
                <p:oleObj name="think-cell 幻灯片" r:id="rId4" imgW="0" imgH="0" progId="TCLayout.ActiveDocument.1">
                  <p:embed/>
                  <p:pic>
                    <p:nvPicPr>
                      <p:cNvPr id="0" name="图片 6147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251999" y="1115568"/>
            <a:ext cx="8639999" cy="3466882"/>
          </a:xfrm>
          <a:prstGeom prst="rect">
            <a:avLst/>
          </a:prstGeom>
        </p:spPr>
        <p:txBody>
          <a:bodyPr tIns="90000" bIns="90000"/>
          <a:lstStyle>
            <a:lvl1pPr marL="0" indent="0">
              <a:lnSpc>
                <a:spcPct val="120000"/>
              </a:lnSpc>
              <a:spcBef>
                <a:spcPts val="1200"/>
              </a:spcBef>
              <a:buClr>
                <a:srgbClr val="FFD100"/>
              </a:buClr>
              <a:buNone/>
              <a:defRPr sz="1800" b="0" i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kumimoji="1" lang="zh-CN" altLang="en-US" dirty="0"/>
          </a:p>
        </p:txBody>
      </p:sp>
      <p:sp>
        <p:nvSpPr>
          <p:cNvPr id="7" name="标题 2"/>
          <p:cNvSpPr>
            <a:spLocks noGrp="1"/>
          </p:cNvSpPr>
          <p:nvPr>
            <p:ph type="title" hasCustomPrompt="1"/>
          </p:nvPr>
        </p:nvSpPr>
        <p:spPr>
          <a:xfrm>
            <a:off x="384305" y="288000"/>
            <a:ext cx="7285837" cy="427313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>
              <a:defRPr kumimoji="1" lang="zh-CN" altLang="en-US" sz="2400" b="0" i="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zh-CN" altLang="en-US" dirty="0"/>
              <a:t>主题</a:t>
            </a:r>
          </a:p>
        </p:txBody>
      </p:sp>
      <p:sp>
        <p:nvSpPr>
          <p:cNvPr id="3" name="矩形 2"/>
          <p:cNvSpPr/>
          <p:nvPr/>
        </p:nvSpPr>
        <p:spPr>
          <a:xfrm>
            <a:off x="251999" y="298633"/>
            <a:ext cx="45719" cy="4273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3" Type="http://schemas.openxmlformats.org/officeDocument/2006/relationships/slideLayout" Target="../slideLayouts/slideLayout8.xml"/><Relationship Id="rId7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9.xml"/><Relationship Id="rId9" Type="http://schemas.openxmlformats.org/officeDocument/2006/relationships/oleObject" Target="../embeddings/oleObject5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6" name="think-cell 幻灯片" r:id="rId9" imgW="0" imgH="0" progId="TCLayout.ActiveDocument.1">
                  <p:embed/>
                </p:oleObj>
              </mc:Choice>
              <mc:Fallback>
                <p:oleObj name="think-cell 幻灯片" r:id="rId9" imgW="0" imgH="0" progId="TCLayout.ActiveDocument.1">
                  <p:embed/>
                  <p:pic>
                    <p:nvPicPr>
                      <p:cNvPr id="0" name="图片 5533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"/>
          <p:cNvSpPr/>
          <p:nvPr/>
        </p:nvSpPr>
        <p:spPr>
          <a:xfrm>
            <a:off x="0" y="5037438"/>
            <a:ext cx="9144000" cy="114300"/>
          </a:xfrm>
          <a:prstGeom prst="rect">
            <a:avLst/>
          </a:prstGeom>
          <a:solidFill>
            <a:srgbClr val="FFD1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文本占位符 11"/>
          <p:cNvSpPr txBox="1"/>
          <p:nvPr/>
        </p:nvSpPr>
        <p:spPr>
          <a:xfrm>
            <a:off x="7817599" y="4719644"/>
            <a:ext cx="1078947" cy="251811"/>
          </a:xfrm>
          <a:prstGeom prst="rect">
            <a:avLst/>
          </a:prstGeom>
        </p:spPr>
        <p:txBody>
          <a:bodyPr wrap="none" anchor="ctr"/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90204" pitchFamily="34" charset="0"/>
              <a:buNone/>
              <a:defRPr sz="1000" b="0" i="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29552A-27AA-43EB-AE34-8E0530A35821}" type="slidenum">
              <a:rPr kumimoji="1" lang="zh-CN" altLang="en-US" smtClean="0">
                <a:latin typeface="+mn-lt"/>
                <a:ea typeface="+mn-ea"/>
                <a:cs typeface="+mn-cs"/>
                <a:sym typeface="+mn-lt"/>
              </a:rPr>
              <a:t>‹#›</a:t>
            </a:fld>
            <a:endParaRPr kumimoji="1" lang="zh-CN" altLang="en-US" dirty="0"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8" name="图片 7" descr="美团收钱-20211018-1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6993095" y="172045"/>
            <a:ext cx="1981200" cy="3079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9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8" name="think-cell 幻灯片" r:id="rId9" imgW="0" imgH="0" progId="TCLayout.ActiveDocument.1">
                  <p:embed/>
                </p:oleObj>
              </mc:Choice>
              <mc:Fallback>
                <p:oleObj name="think-cell 幻灯片" r:id="rId9" imgW="0" imgH="0" progId="TCLayout.ActiveDocument.1">
                  <p:embed/>
                  <p:pic>
                    <p:nvPicPr>
                      <p:cNvPr id="0" name="图片 5533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"/>
          <p:cNvSpPr/>
          <p:nvPr/>
        </p:nvSpPr>
        <p:spPr>
          <a:xfrm>
            <a:off x="0" y="5037438"/>
            <a:ext cx="9144000" cy="114300"/>
          </a:xfrm>
          <a:prstGeom prst="rect">
            <a:avLst/>
          </a:prstGeom>
          <a:solidFill>
            <a:srgbClr val="FFD1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 panose="02000503000000020004"/>
              </a:defRPr>
            </a:pPr>
            <a:endParaRPr sz="180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文本占位符 11"/>
          <p:cNvSpPr txBox="1"/>
          <p:nvPr/>
        </p:nvSpPr>
        <p:spPr>
          <a:xfrm>
            <a:off x="7817599" y="4719644"/>
            <a:ext cx="1078947" cy="251811"/>
          </a:xfrm>
          <a:prstGeom prst="rect">
            <a:avLst/>
          </a:prstGeom>
        </p:spPr>
        <p:txBody>
          <a:bodyPr wrap="none" anchor="ctr"/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90204" pitchFamily="34" charset="0"/>
              <a:buNone/>
              <a:defRPr sz="1000" b="0" i="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9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29552A-27AA-43EB-AE34-8E0530A35821}" type="slidenum">
              <a:rPr kumimoji="1" lang="zh-CN" altLang="en-US" smtClean="0">
                <a:latin typeface="+mn-lt"/>
                <a:ea typeface="+mn-ea"/>
                <a:cs typeface="+mn-cs"/>
                <a:sym typeface="+mn-lt"/>
              </a:rPr>
              <a:t>‹#›</a:t>
            </a:fld>
            <a:endParaRPr kumimoji="1" lang="zh-CN" altLang="en-US" dirty="0"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8" name="图片 7" descr="美团收钱-20211018-1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6993095" y="172045"/>
            <a:ext cx="1981200" cy="3079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9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7500"/>
          </a:bodyPr>
          <a:lstStyle/>
          <a:p>
            <a:r>
              <a:rPr lang="zh-CN" altLang="en-US" dirty="0">
                <a:sym typeface="+mn-ea"/>
              </a:rPr>
              <a:t>美团</a:t>
            </a:r>
            <a:r>
              <a:rPr lang="en-US" altLang="zh-CN" dirty="0">
                <a:sym typeface="+mn-ea"/>
              </a:rPr>
              <a:t>·</a:t>
            </a:r>
            <a:r>
              <a:rPr lang="zh-CN" altLang="en-US" dirty="0">
                <a:sym typeface="+mn-ea"/>
              </a:rPr>
              <a:t>收钱助手线下营销产品介绍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654049" y="1663700"/>
            <a:ext cx="7920000" cy="519113"/>
          </a:xfrm>
        </p:spPr>
        <p:txBody>
          <a:bodyPr>
            <a:normAutofit/>
          </a:bodyPr>
          <a:lstStyle/>
          <a:p>
            <a:r>
              <a:rPr sz="1800"/>
              <a:t>让销售有抓手</a:t>
            </a:r>
            <a:r>
              <a:rPr lang="zh-CN" sz="1800"/>
              <a:t>、</a:t>
            </a:r>
            <a:r>
              <a:rPr sz="1800"/>
              <a:t>让商户</a:t>
            </a:r>
            <a:r>
              <a:rPr lang="zh-CN" sz="1800"/>
              <a:t>好赚钱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03201" y="793749"/>
            <a:ext cx="9029700" cy="2369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</a:rPr>
              <a:t>以上功能全部免费！！！</a:t>
            </a:r>
            <a:endParaRPr lang="en-US" altLang="zh-CN" sz="1600" b="1" dirty="0">
              <a:solidFill>
                <a:srgbClr val="FF0000"/>
              </a:solidFill>
            </a:endParaRPr>
          </a:p>
          <a:p>
            <a:endParaRPr lang="en-US" altLang="zh-CN" sz="1600" b="1" dirty="0">
              <a:solidFill>
                <a:srgbClr val="FF0000"/>
              </a:solidFill>
            </a:endParaRPr>
          </a:p>
          <a:p>
            <a:r>
              <a:rPr lang="zh-CN" altLang="en-US" sz="1600" b="1" dirty="0">
                <a:solidFill>
                  <a:srgbClr val="FF8B3D"/>
                </a:solidFill>
              </a:rPr>
              <a:t>目标：为商户提供收款服务的同时，给商户带来更多额外免费流量，帮助商户生意更好，多收多赚</a:t>
            </a:r>
            <a:endParaRPr lang="en-US" altLang="zh-CN" sz="1600" b="1" dirty="0">
              <a:solidFill>
                <a:srgbClr val="FF8B3D"/>
              </a:solidFill>
            </a:endParaRPr>
          </a:p>
          <a:p>
            <a:pPr algn="l"/>
            <a:endParaRPr lang="zh-CN" altLang="en-US" sz="1600" b="1" dirty="0">
              <a:solidFill>
                <a:srgbClr val="FF8B3D"/>
              </a:solidFill>
            </a:endParaRPr>
          </a:p>
          <a:p>
            <a:pPr marL="285750" indent="-285750" algn="l">
              <a:buFont typeface="Arial" panose="020B0604020202090204" pitchFamily="34" charset="0"/>
              <a:buChar char="•"/>
            </a:pPr>
            <a:r>
              <a:rPr lang="zh-CN" altLang="en-US" sz="1600" b="1" dirty="0">
                <a:solidFill>
                  <a:srgbClr val="FF8B3D"/>
                </a:solidFill>
              </a:rPr>
              <a:t>营销产品对哪些商户更有用？</a:t>
            </a:r>
          </a:p>
          <a:p>
            <a:pPr marL="800100" lvl="1" indent="-342900" algn="l">
              <a:buFont typeface="Arial" panose="020B0604020202090204" pitchFamily="34" charset="0"/>
              <a:buAutoNum type="arabicPeriod"/>
            </a:pPr>
            <a:r>
              <a:rPr lang="zh-CN" altLang="en-US" sz="1200" b="1" dirty="0">
                <a:solidFill>
                  <a:srgbClr val="FF8B3D"/>
                </a:solidFill>
              </a:rPr>
              <a:t>有线上营销需求的商户</a:t>
            </a:r>
            <a:endParaRPr lang="en-US" altLang="zh-CN" sz="1200" b="1" dirty="0">
              <a:solidFill>
                <a:srgbClr val="FF8B3D"/>
              </a:solidFill>
            </a:endParaRPr>
          </a:p>
          <a:p>
            <a:pPr marL="800100" lvl="1" indent="-342900" algn="l">
              <a:buFont typeface="Arial" panose="020B0604020202090204" pitchFamily="34" charset="0"/>
              <a:buAutoNum type="arabicPeriod"/>
            </a:pPr>
            <a:r>
              <a:rPr lang="zh-CN" altLang="en-US" sz="1200" b="1" dirty="0">
                <a:solidFill>
                  <a:srgbClr val="FF8B3D"/>
                </a:solidFill>
              </a:rPr>
              <a:t>收款习惯为“用户用微信扫一扫商户收款码（</a:t>
            </a:r>
            <a:r>
              <a:rPr lang="en-US" altLang="zh-CN" sz="1200" b="1" dirty="0">
                <a:solidFill>
                  <a:srgbClr val="FF8B3D"/>
                </a:solidFill>
              </a:rPr>
              <a:t>C</a:t>
            </a:r>
            <a:r>
              <a:rPr lang="zh-CN" altLang="en-US" sz="1200" b="1" dirty="0">
                <a:solidFill>
                  <a:srgbClr val="FF8B3D"/>
                </a:solidFill>
              </a:rPr>
              <a:t>扫</a:t>
            </a:r>
            <a:r>
              <a:rPr lang="en-US" altLang="zh-CN" sz="1200" b="1" dirty="0">
                <a:solidFill>
                  <a:srgbClr val="FF8B3D"/>
                </a:solidFill>
              </a:rPr>
              <a:t>B</a:t>
            </a:r>
            <a:r>
              <a:rPr lang="zh-CN" altLang="en-US" sz="1200" b="1" dirty="0">
                <a:solidFill>
                  <a:srgbClr val="FF8B3D"/>
                </a:solidFill>
              </a:rPr>
              <a:t>）”</a:t>
            </a:r>
            <a:endParaRPr lang="en-US" altLang="zh-CN" sz="1200" b="1" dirty="0">
              <a:solidFill>
                <a:srgbClr val="FF8B3D"/>
              </a:solidFill>
            </a:endParaRPr>
          </a:p>
          <a:p>
            <a:pPr marL="800100" lvl="1" indent="-342900" algn="l">
              <a:buFont typeface="Arial" panose="020B0604020202090204" pitchFamily="34" charset="0"/>
              <a:buAutoNum type="arabicPeriod"/>
            </a:pPr>
            <a:r>
              <a:rPr lang="zh-CN" altLang="en-US" sz="1200" b="1" dirty="0">
                <a:solidFill>
                  <a:srgbClr val="FF8B3D"/>
                </a:solidFill>
              </a:rPr>
              <a:t>已</a:t>
            </a:r>
            <a:r>
              <a:rPr lang="en-US" altLang="zh-CN" sz="1200" b="1" dirty="0" err="1">
                <a:solidFill>
                  <a:srgbClr val="FF8B3D"/>
                </a:solidFill>
              </a:rPr>
              <a:t>入驻</a:t>
            </a:r>
            <a:r>
              <a:rPr lang="zh-CN" altLang="en-US" sz="1200" b="1" dirty="0">
                <a:solidFill>
                  <a:srgbClr val="FF8B3D"/>
                </a:solidFill>
              </a:rPr>
              <a:t>大众</a:t>
            </a:r>
            <a:r>
              <a:rPr lang="en-US" altLang="zh-CN" sz="1200" b="1" dirty="0" err="1">
                <a:solidFill>
                  <a:srgbClr val="FF8B3D"/>
                </a:solidFill>
              </a:rPr>
              <a:t>点评</a:t>
            </a:r>
            <a:r>
              <a:rPr lang="zh-CN" altLang="en-US" sz="1200" b="1" dirty="0">
                <a:solidFill>
                  <a:srgbClr val="FF8B3D"/>
                </a:solidFill>
              </a:rPr>
              <a:t>或美团</a:t>
            </a:r>
            <a:endParaRPr lang="zh-CN" altLang="en-US" sz="1600" b="1" dirty="0">
              <a:solidFill>
                <a:srgbClr val="FF8B3D"/>
              </a:solidFill>
            </a:endParaRPr>
          </a:p>
          <a:p>
            <a:pPr lvl="1" algn="l"/>
            <a:endParaRPr lang="zh-CN" altLang="en-US" sz="1600" b="1" dirty="0">
              <a:solidFill>
                <a:srgbClr val="FF8B3D"/>
              </a:solidFill>
            </a:endParaRPr>
          </a:p>
          <a:p>
            <a:pPr marL="285750" indent="-285750" algn="l">
              <a:buFont typeface="Arial" panose="020B0604020202090204" pitchFamily="34" charset="0"/>
              <a:buChar char="•"/>
            </a:pPr>
            <a:r>
              <a:rPr lang="zh-CN" altLang="en-US" sz="1600" b="1" dirty="0">
                <a:solidFill>
                  <a:srgbClr val="FF8B3D"/>
                </a:solidFill>
              </a:rPr>
              <a:t>提醒商户要连续用美团收单（美团收钱助手设备收款）：过去</a:t>
            </a:r>
            <a:r>
              <a:rPr lang="en-US" altLang="zh-CN" sz="1600" b="1" dirty="0">
                <a:solidFill>
                  <a:srgbClr val="FF8B3D"/>
                </a:solidFill>
              </a:rPr>
              <a:t>14</a:t>
            </a:r>
            <a:r>
              <a:rPr lang="zh-CN" altLang="en-US" sz="1600" b="1" dirty="0">
                <a:solidFill>
                  <a:srgbClr val="FF8B3D"/>
                </a:solidFill>
              </a:rPr>
              <a:t>天内至少</a:t>
            </a:r>
            <a:r>
              <a:rPr lang="en-US" altLang="zh-CN" sz="1600" b="1" dirty="0">
                <a:solidFill>
                  <a:srgbClr val="FF8B3D"/>
                </a:solidFill>
              </a:rPr>
              <a:t>3</a:t>
            </a:r>
            <a:r>
              <a:rPr lang="zh-CN" altLang="en-US" sz="1600" b="1" dirty="0">
                <a:solidFill>
                  <a:srgbClr val="FF8B3D"/>
                </a:solidFill>
              </a:rPr>
              <a:t>笔美团收单交易</a:t>
            </a:r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推广小贴士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FF8B3D"/>
                </a:solidFill>
              </a:rPr>
              <a:t>感谢观看！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ïş1îde"/>
          <p:cNvSpPr txBox="1"/>
          <p:nvPr userDrawn="1"/>
        </p:nvSpPr>
        <p:spPr>
          <a:xfrm>
            <a:off x="1588294" y="1935956"/>
            <a:ext cx="2030730" cy="516255"/>
          </a:xfrm>
          <a:prstGeom prst="rect">
            <a:avLst/>
          </a:prstGeom>
          <a:noFill/>
        </p:spPr>
        <p:txBody>
          <a:bodyPr wrap="square" lIns="68580" tIns="34290" rIns="68580" bIns="34290" anchor="ctr">
            <a:noAutofit/>
          </a:bodyPr>
          <a:lstStyle/>
          <a:p>
            <a:pPr algn="ctr"/>
            <a:r>
              <a:rPr lang="zh-CN" altLang="en-US" sz="4500" b="1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51" name="í$ľîḓê"/>
          <p:cNvSpPr/>
          <p:nvPr userDrawn="1"/>
        </p:nvSpPr>
        <p:spPr bwMode="auto">
          <a:xfrm>
            <a:off x="939641" y="2270760"/>
            <a:ext cx="41910" cy="41910"/>
          </a:xfrm>
          <a:prstGeom prst="rect">
            <a:avLst/>
          </a:prstGeom>
          <a:solidFill>
            <a:schemeClr val="bg1"/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 sz="135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7" name="îŝḻïḓè"/>
          <p:cNvGrpSpPr/>
          <p:nvPr userDrawn="1"/>
        </p:nvGrpSpPr>
        <p:grpSpPr>
          <a:xfrm>
            <a:off x="4499375" y="931049"/>
            <a:ext cx="3925570" cy="645974"/>
            <a:chOff x="667282" y="1592796"/>
            <a:chExt cx="4302100" cy="707886"/>
          </a:xfrm>
        </p:grpSpPr>
        <p:sp>
          <p:nvSpPr>
            <p:cNvPr id="68" name="ï$ļiḑê"/>
            <p:cNvSpPr txBox="1"/>
            <p:nvPr/>
          </p:nvSpPr>
          <p:spPr>
            <a:xfrm>
              <a:off x="667282" y="1592796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3000" b="1" dirty="0">
                  <a:solidFill>
                    <a:srgbClr val="FFC6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</a:p>
          </p:txBody>
        </p:sp>
        <p:sp>
          <p:nvSpPr>
            <p:cNvPr id="69" name="íSḷîḓè"/>
            <p:cNvSpPr txBox="1"/>
            <p:nvPr/>
          </p:nvSpPr>
          <p:spPr bwMode="auto">
            <a:xfrm>
              <a:off x="1323523" y="1770240"/>
              <a:ext cx="3645859" cy="351410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68580" tIns="34290" rIns="68580" bIns="34290">
              <a:noAutofit/>
            </a:bodyPr>
            <a:lstStyle/>
            <a:p>
              <a:pPr defTabSz="685800">
                <a:spcBef>
                  <a:spcPct val="0"/>
                </a:spcBef>
                <a:defRPr/>
              </a:pPr>
              <a:r>
                <a:rPr lang="zh-CN" altLang="en-US" b="1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美团官方认证标签</a:t>
              </a:r>
            </a:p>
          </p:txBody>
        </p:sp>
      </p:grpSp>
      <p:grpSp>
        <p:nvGrpSpPr>
          <p:cNvPr id="70" name="ïṡḻïḑe"/>
          <p:cNvGrpSpPr/>
          <p:nvPr userDrawn="1"/>
        </p:nvGrpSpPr>
        <p:grpSpPr>
          <a:xfrm>
            <a:off x="4499375" y="1718766"/>
            <a:ext cx="3925253" cy="645974"/>
            <a:chOff x="667282" y="1592796"/>
            <a:chExt cx="4301753" cy="707886"/>
          </a:xfrm>
        </p:grpSpPr>
        <p:sp>
          <p:nvSpPr>
            <p:cNvPr id="71" name="ïsḷíḑê"/>
            <p:cNvSpPr txBox="1"/>
            <p:nvPr/>
          </p:nvSpPr>
          <p:spPr>
            <a:xfrm>
              <a:off x="667282" y="1592796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3000" b="1" dirty="0">
                  <a:solidFill>
                    <a:srgbClr val="FFC6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</a:p>
          </p:txBody>
        </p:sp>
        <p:sp>
          <p:nvSpPr>
            <p:cNvPr id="72" name="iṧḷîḍê"/>
            <p:cNvSpPr txBox="1"/>
            <p:nvPr/>
          </p:nvSpPr>
          <p:spPr bwMode="auto">
            <a:xfrm>
              <a:off x="1323231" y="1770566"/>
              <a:ext cx="3645804" cy="351139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68580" tIns="34290" rIns="68580" bIns="34290">
              <a:noAutofit/>
            </a:bodyPr>
            <a:lstStyle/>
            <a:p>
              <a:pPr defTabSz="685800">
                <a:spcBef>
                  <a:spcPct val="0"/>
                </a:spcBef>
                <a:defRPr/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微信支付后营销</a:t>
              </a:r>
            </a:p>
          </p:txBody>
        </p:sp>
      </p:grpSp>
      <p:grpSp>
        <p:nvGrpSpPr>
          <p:cNvPr id="73" name="îśḻîḋê"/>
          <p:cNvGrpSpPr/>
          <p:nvPr userDrawn="1"/>
        </p:nvGrpSpPr>
        <p:grpSpPr>
          <a:xfrm>
            <a:off x="4499375" y="2505214"/>
            <a:ext cx="3925253" cy="645974"/>
            <a:chOff x="667282" y="1606017"/>
            <a:chExt cx="4301753" cy="707886"/>
          </a:xfrm>
        </p:grpSpPr>
        <p:sp>
          <p:nvSpPr>
            <p:cNvPr id="74" name="îṡ1iḍê"/>
            <p:cNvSpPr txBox="1"/>
            <p:nvPr/>
          </p:nvSpPr>
          <p:spPr>
            <a:xfrm>
              <a:off x="667282" y="1606017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3000" b="1" dirty="0">
                  <a:ln>
                    <a:solidFill>
                      <a:srgbClr val="FFC600"/>
                    </a:solidFill>
                  </a:ln>
                  <a:solidFill>
                    <a:srgbClr val="FBB20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</a:p>
          </p:txBody>
        </p:sp>
        <p:sp>
          <p:nvSpPr>
            <p:cNvPr id="75" name="íš1ídè"/>
            <p:cNvSpPr txBox="1"/>
            <p:nvPr/>
          </p:nvSpPr>
          <p:spPr bwMode="auto">
            <a:xfrm>
              <a:off x="1323231" y="1783787"/>
              <a:ext cx="3645804" cy="351139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68580" tIns="34290" rIns="68580" bIns="34290">
              <a:no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推广小贴士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4"/>
          <p:cNvSpPr txBox="1"/>
          <p:nvPr/>
        </p:nvSpPr>
        <p:spPr>
          <a:xfrm>
            <a:off x="2987458" y="2235994"/>
            <a:ext cx="5777630" cy="671513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zh-CN" altLang="en-US" sz="3300" dirty="0">
                <a:solidFill>
                  <a:schemeClr val="bg2">
                    <a:lumMod val="25000"/>
                  </a:schemeClr>
                </a:solidFill>
                <a:sym typeface="+mn-ea"/>
              </a:rPr>
              <a:t>美团官方认证标签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95047" y="2037412"/>
            <a:ext cx="1370264" cy="1068676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3000" i="1" spc="75" dirty="0">
                <a:latin typeface="Impact" panose="020B0806030902050204" pitchFamily="34" charset="0"/>
                <a:cs typeface="Arial" panose="020B0604020202090204" pitchFamily="34" charset="0"/>
              </a:rPr>
              <a:t>01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84175" y="715313"/>
            <a:ext cx="3443268" cy="427313"/>
          </a:xfrm>
        </p:spPr>
        <p:txBody>
          <a:bodyPr/>
          <a:lstStyle/>
          <a:p>
            <a:r>
              <a:rPr lang="zh-CN" altLang="en-US" sz="1200" b="1" i="1" dirty="0"/>
              <a:t>美团，点评双平台认证，助商户脱颖而出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84305" y="288000"/>
            <a:ext cx="7285837" cy="427313"/>
          </a:xfrm>
        </p:spPr>
        <p:txBody>
          <a:bodyPr>
            <a:normAutofit/>
          </a:bodyPr>
          <a:lstStyle/>
          <a:p>
            <a:r>
              <a:rPr dirty="0">
                <a:solidFill>
                  <a:schemeClr val="bg2">
                    <a:lumMod val="25000"/>
                  </a:schemeClr>
                </a:solidFill>
                <a:sym typeface="+mn-ea"/>
              </a:rPr>
              <a:t>美团官方认证标签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175" y="1173373"/>
            <a:ext cx="5064125" cy="3682127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7AD7CCCF-A2B0-43AE-9832-EE9E8B2DD4A7}"/>
              </a:ext>
            </a:extLst>
          </p:cNvPr>
          <p:cNvGrpSpPr/>
          <p:nvPr/>
        </p:nvGrpSpPr>
        <p:grpSpPr>
          <a:xfrm>
            <a:off x="5596890" y="1173373"/>
            <a:ext cx="3098800" cy="3387090"/>
            <a:chOff x="6136640" y="839470"/>
            <a:chExt cx="3098800" cy="3387090"/>
          </a:xfrm>
        </p:grpSpPr>
        <p:sp>
          <p:nvSpPr>
            <p:cNvPr id="11" name="文本框 10"/>
            <p:cNvSpPr txBox="1"/>
            <p:nvPr/>
          </p:nvSpPr>
          <p:spPr>
            <a:xfrm>
              <a:off x="6136640" y="839470"/>
              <a:ext cx="3098800" cy="73723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>
                <a:buFont typeface="Arial" panose="020B0604020202090204" pitchFamily="34" charset="0"/>
                <a:buNone/>
              </a:pPr>
              <a:r>
                <a:rPr lang="zh-CN" altLang="en-US" sz="1200" b="1" dirty="0"/>
                <a:t>满足以下条件的商户可享受特色标签</a:t>
              </a:r>
            </a:p>
            <a:p>
              <a:pPr marL="171450" indent="-171450">
                <a:buFont typeface="Arial" panose="020B0604020202090204" pitchFamily="34" charset="0"/>
                <a:buChar char="•"/>
              </a:pPr>
              <a:r>
                <a:rPr lang="zh-CN" altLang="en-US" sz="1000" dirty="0"/>
                <a:t>已与美团外卖、大众点评进行合作的</a:t>
              </a:r>
              <a:r>
                <a:rPr lang="zh-CN" altLang="en-US" sz="1000" b="1" dirty="0">
                  <a:solidFill>
                    <a:srgbClr val="FF0000"/>
                  </a:solidFill>
                </a:rPr>
                <a:t>商户</a:t>
              </a:r>
              <a:endParaRPr lang="zh-CN" altLang="en-US" sz="1000" dirty="0"/>
            </a:p>
            <a:p>
              <a:pPr marL="171450" indent="-171450">
                <a:buFont typeface="Arial" panose="020B0604020202090204" pitchFamily="34" charset="0"/>
                <a:buChar char="•"/>
              </a:pPr>
              <a:r>
                <a:rPr lang="zh-CN" altLang="en-US" sz="1000" dirty="0"/>
                <a:t>入驻美团收单并完成设备激活后</a:t>
              </a:r>
              <a:r>
                <a:rPr lang="en-US" altLang="zh-CN" sz="1000" b="1" dirty="0">
                  <a:solidFill>
                    <a:srgbClr val="FF0000"/>
                  </a:solidFill>
                </a:rPr>
                <a:t>D+1</a:t>
              </a:r>
              <a:r>
                <a:rPr lang="zh-CN" altLang="en-US" sz="1000" b="1" dirty="0">
                  <a:solidFill>
                    <a:srgbClr val="FF0000"/>
                  </a:solidFill>
                </a:rPr>
                <a:t>日</a:t>
              </a:r>
              <a:endParaRPr lang="zh-CN" altLang="en-US" sz="1000" dirty="0"/>
            </a:p>
            <a:p>
              <a:pPr marL="171450" indent="-171450">
                <a:buFont typeface="Arial" panose="020B0604020202090204" pitchFamily="34" charset="0"/>
                <a:buChar char="•"/>
              </a:pPr>
              <a:r>
                <a:rPr lang="zh-CN" altLang="en-US" sz="1000" dirty="0"/>
                <a:t>持续使用美团收钱设备进行线下收款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136640" y="1938020"/>
              <a:ext cx="2919730" cy="73723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>
                <a:buFont typeface="Arial" panose="020B0604020202090204" pitchFamily="34" charset="0"/>
                <a:buNone/>
              </a:pPr>
              <a:r>
                <a:rPr lang="zh-CN" altLang="en-US" sz="1200" b="1" dirty="0">
                  <a:solidFill>
                    <a:srgbClr val="87C7F4"/>
                  </a:solidFill>
                </a:rPr>
                <a:t>美团外卖：美团支付安全保障商户</a:t>
              </a:r>
              <a:endParaRPr lang="zh-CN" altLang="en-US" sz="1000" dirty="0"/>
            </a:p>
            <a:p>
              <a:pPr marL="171450" indent="-171450">
                <a:buFont typeface="Arial" panose="020B0604020202090204" pitchFamily="34" charset="0"/>
                <a:buChar char="•"/>
              </a:pPr>
              <a:r>
                <a:rPr lang="zh-CN" altLang="en-US" sz="1000" dirty="0"/>
                <a:t>商家信息</a:t>
              </a:r>
              <a:r>
                <a:rPr lang="en-US" altLang="zh-CN" sz="1000" dirty="0"/>
                <a:t>-</a:t>
              </a:r>
              <a:r>
                <a:rPr lang="zh-CN" altLang="en-US" sz="1000" dirty="0"/>
                <a:t>商家服务栏目展示标签</a:t>
              </a:r>
            </a:p>
            <a:p>
              <a:pPr marL="171450" indent="-171450">
                <a:buFont typeface="Arial" panose="020B0604020202090204" pitchFamily="34" charset="0"/>
                <a:buChar char="•"/>
              </a:pPr>
              <a:r>
                <a:rPr lang="zh-CN" altLang="en-US" sz="1000" dirty="0"/>
                <a:t>持牌支付机构</a:t>
              </a:r>
              <a:r>
                <a:rPr lang="zh-CN" altLang="en-US" sz="1000" b="1" dirty="0"/>
                <a:t>为商户交易安全、资金安全提供切实安全保障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136640" y="2882900"/>
              <a:ext cx="2919730" cy="73723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>
                <a:buFont typeface="Arial" panose="020B0604020202090204" pitchFamily="34" charset="0"/>
                <a:buNone/>
              </a:pPr>
              <a:r>
                <a:rPr lang="zh-CN" altLang="en-US" sz="1200" b="1" dirty="0">
                  <a:solidFill>
                    <a:srgbClr val="FF9160"/>
                  </a:solidFill>
                </a:rPr>
                <a:t>大众点评：线下支付认证</a:t>
              </a:r>
              <a:endParaRPr lang="zh-CN" altLang="en-US" sz="1000" dirty="0"/>
            </a:p>
            <a:p>
              <a:pPr marL="171450" indent="-171450">
                <a:buFont typeface="Arial" panose="020B0604020202090204" pitchFamily="34" charset="0"/>
                <a:buChar char="•"/>
              </a:pPr>
              <a:r>
                <a:rPr lang="zh-CN" altLang="en-US" sz="1000" dirty="0"/>
                <a:t>商户首页突出位置展示标签</a:t>
              </a:r>
            </a:p>
            <a:p>
              <a:pPr marL="171450" indent="-171450">
                <a:buFont typeface="Arial" panose="020B0604020202090204" pitchFamily="34" charset="0"/>
                <a:buChar char="•"/>
              </a:pPr>
              <a:r>
                <a:rPr lang="zh-CN" altLang="en-US" sz="1000" dirty="0"/>
                <a:t>商户事记加入线下支付认证说明，</a:t>
              </a:r>
              <a:r>
                <a:rPr lang="zh-CN" altLang="en-US" sz="1000" b="1" dirty="0"/>
                <a:t>让商户与众不同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136640" y="3827780"/>
              <a:ext cx="2919730" cy="3987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>
                <a:buFont typeface="Arial" panose="020B0604020202090204" pitchFamily="34" charset="0"/>
                <a:buNone/>
              </a:pPr>
              <a:r>
                <a:rPr lang="zh-CN" altLang="en-US" sz="1000" b="1" dirty="0">
                  <a:solidFill>
                    <a:schemeClr val="bg1">
                      <a:lumMod val="50000"/>
                    </a:schemeClr>
                  </a:solidFill>
                </a:rPr>
                <a:t>后台持续累计标签曝光数据，为商户在美团、点评双平台带来更多曝光、引流机会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4"/>
          <p:cNvSpPr txBox="1"/>
          <p:nvPr/>
        </p:nvSpPr>
        <p:spPr>
          <a:xfrm>
            <a:off x="2987458" y="2235994"/>
            <a:ext cx="5777630" cy="671513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zh-CN" altLang="en-US" sz="3300" dirty="0">
                <a:sym typeface="+mn-ea"/>
              </a:rPr>
              <a:t>微信支付后营销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95047" y="2037412"/>
            <a:ext cx="1370264" cy="1068676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3000" i="1" spc="75" dirty="0">
                <a:latin typeface="Impact" panose="020B0806030902050204" pitchFamily="34" charset="0"/>
                <a:cs typeface="Arial" panose="020B0604020202090204" pitchFamily="34" charset="0"/>
              </a:rPr>
              <a:t>02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支付后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</a:t>
            </a:r>
            <a:r>
              <a:rPr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评价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评价</a:t>
            </a:r>
            <a:endParaRPr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430868" y="760564"/>
            <a:ext cx="8639810" cy="454025"/>
          </a:xfrm>
        </p:spPr>
        <p:txBody>
          <a:bodyPr/>
          <a:lstStyle/>
          <a:p>
            <a:r>
              <a:rPr lang="zh-CN" altLang="en-US" sz="1200" b="1" i="1" dirty="0"/>
              <a:t>付款后立即评价，快速积累本店好评（餐饮、美容、美发、美甲、足疗及酒店行业暂不开放）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475439" y="2280878"/>
            <a:ext cx="3806190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ctr">
              <a:buFont typeface="Arial" panose="020B0604020202090204" pitchFamily="34" charset="0"/>
              <a:buNone/>
            </a:pPr>
            <a:r>
              <a:rPr lang="zh-CN" altLang="en-US" sz="1200" dirty="0"/>
              <a:t>顾客到店使用美团、微信</a:t>
            </a:r>
            <a:r>
              <a:rPr lang="zh-CN" altLang="en-US" sz="1200" dirty="0">
                <a:sym typeface="+mn-ea"/>
              </a:rPr>
              <a:t>扫美团二维码消费后（</a:t>
            </a:r>
            <a:r>
              <a:rPr lang="en-US" altLang="zh-CN" sz="1200" dirty="0">
                <a:sym typeface="+mn-ea"/>
              </a:rPr>
              <a:t>C</a:t>
            </a:r>
            <a:r>
              <a:rPr lang="zh-CN" altLang="en-US" sz="1200" dirty="0">
                <a:sym typeface="+mn-ea"/>
              </a:rPr>
              <a:t>扫</a:t>
            </a:r>
            <a:r>
              <a:rPr lang="en-US" altLang="zh-CN" sz="1200" dirty="0">
                <a:sym typeface="+mn-ea"/>
              </a:rPr>
              <a:t>B</a:t>
            </a:r>
            <a:r>
              <a:rPr lang="zh-CN" altLang="en-US" sz="1200" dirty="0">
                <a:sym typeface="+mn-ea"/>
              </a:rPr>
              <a:t>）</a:t>
            </a:r>
          </a:p>
          <a:p>
            <a:pPr indent="0" algn="ctr">
              <a:buFont typeface="Arial" panose="020B0604020202090204" pitchFamily="34" charset="0"/>
              <a:buNone/>
            </a:pPr>
            <a:r>
              <a:rPr lang="zh-CN" altLang="en-US" sz="1200" dirty="0"/>
              <a:t>评价可同步至大众点评</a:t>
            </a:r>
          </a:p>
          <a:p>
            <a:pPr indent="0" algn="ctr">
              <a:buFont typeface="Arial" panose="020B0604020202090204" pitchFamily="34" charset="0"/>
              <a:buNone/>
            </a:pPr>
            <a:endParaRPr lang="zh-CN" altLang="en-US" sz="1200" dirty="0"/>
          </a:p>
          <a:p>
            <a:pPr indent="0" algn="ctr">
              <a:buFont typeface="Arial" panose="020B0604020202090204" pitchFamily="34" charset="0"/>
              <a:buNone/>
            </a:pPr>
            <a:endParaRPr lang="zh-CN" altLang="en-US" sz="1600" b="1" dirty="0">
              <a:solidFill>
                <a:schemeClr val="accent4"/>
              </a:solidFill>
            </a:endParaRPr>
          </a:p>
          <a:p>
            <a:pPr indent="0" algn="ctr">
              <a:buFont typeface="Arial" panose="020B0604020202090204" pitchFamily="34" charset="0"/>
              <a:buNone/>
            </a:pPr>
            <a:r>
              <a:rPr lang="zh-CN" altLang="en-US" sz="1600" b="1" dirty="0">
                <a:solidFill>
                  <a:schemeClr val="accent4"/>
                </a:solidFill>
              </a:rPr>
              <a:t>快速积累真实好评</a:t>
            </a:r>
          </a:p>
          <a:p>
            <a:pPr indent="0" algn="ctr">
              <a:buFont typeface="Arial" panose="020B0604020202090204" pitchFamily="34" charset="0"/>
              <a:buNone/>
            </a:pPr>
            <a:endParaRPr lang="zh-CN" altLang="en-US" sz="1600" b="1" dirty="0">
              <a:solidFill>
                <a:schemeClr val="accent4"/>
              </a:solidFill>
            </a:endParaRPr>
          </a:p>
          <a:p>
            <a:pPr indent="0" algn="ctr">
              <a:buFont typeface="Arial" panose="020B0604020202090204" pitchFamily="34" charset="0"/>
              <a:buNone/>
            </a:pPr>
            <a:r>
              <a:rPr lang="zh-CN" altLang="en-US" sz="1600" b="1" dirty="0">
                <a:solidFill>
                  <a:schemeClr val="accent4"/>
                </a:solidFill>
              </a:rPr>
              <a:t>有效提升商户点评星级与点评数</a:t>
            </a:r>
          </a:p>
          <a:p>
            <a:pPr indent="0" algn="ctr">
              <a:buFont typeface="Arial" panose="020B0604020202090204" pitchFamily="34" charset="0"/>
              <a:buNone/>
            </a:pPr>
            <a:endParaRPr lang="zh-CN" altLang="en-US" sz="1200" dirty="0"/>
          </a:p>
          <a:p>
            <a:pPr indent="0" algn="ctr">
              <a:buFont typeface="Arial" panose="020B0604020202090204" pitchFamily="34" charset="0"/>
              <a:buNone/>
            </a:pPr>
            <a:r>
              <a:rPr lang="zh-CN" altLang="en-US" sz="1600" b="1" dirty="0">
                <a:solidFill>
                  <a:schemeClr val="accent4"/>
                </a:solidFill>
              </a:rPr>
              <a:t>同时获得大众点评店铺排名</a:t>
            </a:r>
            <a:r>
              <a:rPr lang="zh-CN" altLang="en-US" sz="1600" b="1" dirty="0">
                <a:solidFill>
                  <a:schemeClr val="accent4"/>
                </a:solidFill>
                <a:sym typeface="+mn-ea"/>
              </a:rPr>
              <a:t>提升</a:t>
            </a:r>
            <a:r>
              <a:rPr lang="zh-CN" altLang="en-US" sz="1600" b="1" dirty="0">
                <a:solidFill>
                  <a:schemeClr val="accent4"/>
                </a:solidFill>
              </a:rPr>
              <a:t>机会！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3298" y="1681372"/>
            <a:ext cx="2181225" cy="4857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059" y="1259840"/>
            <a:ext cx="2026581" cy="376133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快速收藏本店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收藏</a:t>
            </a:r>
            <a:endParaRPr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504190" y="715313"/>
            <a:ext cx="8639810" cy="454025"/>
          </a:xfrm>
        </p:spPr>
        <p:txBody>
          <a:bodyPr/>
          <a:lstStyle/>
          <a:p>
            <a:r>
              <a:rPr lang="zh-CN" altLang="en-US" sz="1200" b="1" i="1" dirty="0"/>
              <a:t>一键收藏店铺，快速积累粉丝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666480" y="1993900"/>
            <a:ext cx="3582170" cy="169277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ctr">
              <a:buFont typeface="Arial" panose="020B0604020202090204" pitchFamily="34" charset="0"/>
              <a:buNone/>
            </a:pPr>
            <a:r>
              <a:rPr lang="zh-CN" altLang="en-US" sz="1200" dirty="0"/>
              <a:t>顾客到店使用微信</a:t>
            </a:r>
            <a:r>
              <a:rPr lang="zh-CN" altLang="en-US" sz="1200" dirty="0">
                <a:sym typeface="+mn-ea"/>
              </a:rPr>
              <a:t>扫美团二维码消费后（</a:t>
            </a:r>
            <a:r>
              <a:rPr lang="en-US" altLang="zh-CN" sz="1200" dirty="0">
                <a:sym typeface="+mn-ea"/>
              </a:rPr>
              <a:t>C</a:t>
            </a:r>
            <a:r>
              <a:rPr lang="zh-CN" altLang="en-US" sz="1200" dirty="0">
                <a:sym typeface="+mn-ea"/>
              </a:rPr>
              <a:t>扫</a:t>
            </a:r>
            <a:r>
              <a:rPr lang="en-US" altLang="zh-CN" sz="1200" dirty="0">
                <a:sym typeface="+mn-ea"/>
              </a:rPr>
              <a:t>B</a:t>
            </a:r>
            <a:r>
              <a:rPr lang="zh-CN" altLang="en-US" sz="1200" dirty="0">
                <a:sym typeface="+mn-ea"/>
              </a:rPr>
              <a:t>）</a:t>
            </a:r>
            <a:endParaRPr lang="zh-CN" altLang="en-US" sz="1200" dirty="0"/>
          </a:p>
          <a:p>
            <a:pPr indent="0" algn="ctr">
              <a:buFont typeface="Arial" panose="020B0604020202090204" pitchFamily="34" charset="0"/>
              <a:buNone/>
            </a:pPr>
            <a:endParaRPr lang="zh-CN" altLang="en-US" sz="1600" b="1" dirty="0">
              <a:solidFill>
                <a:schemeClr val="accent4"/>
              </a:solidFill>
            </a:endParaRPr>
          </a:p>
          <a:p>
            <a:pPr indent="0" algn="ctr">
              <a:buFont typeface="Arial" panose="020B0604020202090204" pitchFamily="34" charset="0"/>
              <a:buNone/>
            </a:pPr>
            <a:r>
              <a:rPr lang="zh-CN" altLang="en-US" sz="1600" b="1" dirty="0">
                <a:solidFill>
                  <a:schemeClr val="accent4"/>
                </a:solidFill>
              </a:rPr>
              <a:t>一键收藏店铺</a:t>
            </a:r>
          </a:p>
          <a:p>
            <a:pPr indent="0" algn="ctr">
              <a:buFont typeface="Arial" panose="020B0604020202090204" pitchFamily="34" charset="0"/>
              <a:buNone/>
            </a:pPr>
            <a:endParaRPr lang="zh-CN" altLang="en-US" sz="1600" b="1" dirty="0">
              <a:solidFill>
                <a:schemeClr val="accent4"/>
              </a:solidFill>
            </a:endParaRPr>
          </a:p>
          <a:p>
            <a:pPr indent="0" algn="ctr">
              <a:buFont typeface="Arial" panose="020B0604020202090204" pitchFamily="34" charset="0"/>
              <a:buNone/>
            </a:pPr>
            <a:r>
              <a:rPr lang="zh-CN" altLang="en-US" sz="1600" b="1" dirty="0">
                <a:solidFill>
                  <a:schemeClr val="accent4"/>
                </a:solidFill>
                <a:sym typeface="+mn-ea"/>
              </a:rPr>
              <a:t>商户列表页显示收藏标签</a:t>
            </a:r>
          </a:p>
          <a:p>
            <a:pPr indent="0" algn="ctr">
              <a:buFont typeface="Arial" panose="020B0604020202090204" pitchFamily="34" charset="0"/>
              <a:buNone/>
            </a:pPr>
            <a:endParaRPr lang="zh-CN" altLang="en-US" sz="1200" dirty="0"/>
          </a:p>
          <a:p>
            <a:pPr indent="0" algn="ctr">
              <a:buFont typeface="Arial" panose="020B0604020202090204" pitchFamily="34" charset="0"/>
              <a:buNone/>
            </a:pPr>
            <a:r>
              <a:rPr lang="zh-CN" altLang="en-US" sz="1600" b="1" dirty="0">
                <a:solidFill>
                  <a:schemeClr val="accent4"/>
                </a:solidFill>
              </a:rPr>
              <a:t>有效提升点评、外卖店铺排序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6545" y="1229015"/>
            <a:ext cx="2258060" cy="5060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75" y="1169338"/>
            <a:ext cx="4195365" cy="373286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商户营销助手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421005" y="788338"/>
            <a:ext cx="8639810" cy="454025"/>
          </a:xfrm>
        </p:spPr>
        <p:txBody>
          <a:bodyPr/>
          <a:lstStyle/>
          <a:p>
            <a:r>
              <a:rPr lang="zh-CN" altLang="en-US" sz="1200" b="1" i="1" dirty="0">
                <a:sym typeface="+mn-ea"/>
              </a:rPr>
              <a:t>营销效果，一目了然，商家可在开店宝</a:t>
            </a:r>
            <a:r>
              <a:rPr lang="en-US" altLang="zh-CN" sz="1200" b="1" i="1" dirty="0">
                <a:sym typeface="+mn-ea"/>
              </a:rPr>
              <a:t>-</a:t>
            </a:r>
            <a:r>
              <a:rPr lang="zh-CN" altLang="en-US" sz="1200" b="1" i="1" dirty="0">
                <a:sym typeface="+mn-ea"/>
              </a:rPr>
              <a:t>美团收钱助手查看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98120" y="1322070"/>
            <a:ext cx="3095625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b="1" dirty="0">
                <a:solidFill>
                  <a:srgbClr val="FF8B3D"/>
                </a:solidFill>
                <a:sym typeface="+mn-ea"/>
              </a:rPr>
              <a:t>「营销管理」</a:t>
            </a:r>
            <a:endParaRPr lang="zh-CN" altLang="en-US" dirty="0"/>
          </a:p>
          <a:p>
            <a:pPr algn="ctr"/>
            <a:r>
              <a:rPr lang="zh-CN" altLang="en-US" sz="1500" dirty="0">
                <a:solidFill>
                  <a:srgbClr val="FF8B3D"/>
                </a:solidFill>
                <a:sym typeface="+mn-ea"/>
              </a:rPr>
              <a:t>一键开启</a:t>
            </a:r>
            <a:r>
              <a:rPr lang="en-US" altLang="zh-CN" sz="1500" dirty="0">
                <a:solidFill>
                  <a:srgbClr val="FF8B3D"/>
                </a:solidFill>
                <a:sym typeface="+mn-ea"/>
              </a:rPr>
              <a:t>/</a:t>
            </a:r>
            <a:r>
              <a:rPr lang="zh-CN" altLang="en-US" sz="1500" dirty="0">
                <a:solidFill>
                  <a:srgbClr val="FF8B3D"/>
                </a:solidFill>
                <a:sym typeface="+mn-ea"/>
              </a:rPr>
              <a:t>关闭支付后评价等功能</a:t>
            </a:r>
          </a:p>
          <a:p>
            <a:pPr algn="ctr"/>
            <a:endParaRPr lang="zh-CN" altLang="en-US" sz="1500" b="1" dirty="0">
              <a:solidFill>
                <a:srgbClr val="FF8B3D"/>
              </a:solidFill>
              <a:sym typeface="+mn-ea"/>
            </a:endParaRPr>
          </a:p>
          <a:p>
            <a:pPr algn="ctr"/>
            <a:r>
              <a:rPr lang="zh-CN" altLang="en-US" b="1" dirty="0">
                <a:solidFill>
                  <a:srgbClr val="FF8B3D"/>
                </a:solidFill>
              </a:rPr>
              <a:t>「曝光数据」</a:t>
            </a:r>
            <a:endParaRPr lang="zh-CN" altLang="en-US" dirty="0"/>
          </a:p>
          <a:p>
            <a:pPr algn="ctr"/>
            <a:r>
              <a:rPr lang="zh-CN" altLang="en-US" sz="1500" dirty="0">
                <a:solidFill>
                  <a:srgbClr val="FF8B3D"/>
                </a:solidFill>
              </a:rPr>
              <a:t>支付后曝光、点评标签曝光</a:t>
            </a:r>
          </a:p>
          <a:p>
            <a:pPr algn="ctr"/>
            <a:endParaRPr lang="zh-CN" altLang="en-US" sz="1500" dirty="0">
              <a:solidFill>
                <a:srgbClr val="FF8B3D"/>
              </a:solidFill>
            </a:endParaRPr>
          </a:p>
          <a:p>
            <a:pPr algn="ctr"/>
            <a:r>
              <a:rPr lang="zh-CN" altLang="en-US" b="1" dirty="0">
                <a:solidFill>
                  <a:srgbClr val="FF8B3D"/>
                </a:solidFill>
              </a:rPr>
              <a:t>「转化数据」</a:t>
            </a:r>
            <a:endParaRPr lang="zh-CN" altLang="en-US" dirty="0"/>
          </a:p>
          <a:p>
            <a:pPr algn="ctr"/>
            <a:r>
              <a:rPr lang="zh-CN" altLang="en-US" sz="1500" dirty="0">
                <a:solidFill>
                  <a:srgbClr val="FF8B3D"/>
                </a:solidFill>
              </a:rPr>
              <a:t>收藏店铺人数、真实评价数</a:t>
            </a:r>
          </a:p>
          <a:p>
            <a:pPr algn="ctr"/>
            <a:endParaRPr lang="zh-CN" altLang="en-US" sz="1500" b="1" dirty="0">
              <a:solidFill>
                <a:srgbClr val="FF8B3D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740910" y="4245610"/>
            <a:ext cx="316547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buFont typeface="Arial" panose="020B060402020209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以上仅为示意图，具体功能及样式以最终上线时为准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3745" y="1395095"/>
            <a:ext cx="5850255" cy="27152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4"/>
          <p:cNvSpPr txBox="1"/>
          <p:nvPr/>
        </p:nvSpPr>
        <p:spPr>
          <a:xfrm>
            <a:off x="2987458" y="2235994"/>
            <a:ext cx="5777630" cy="671513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zh-CN" altLang="en-US" sz="3300" dirty="0">
                <a:sym typeface="+mn-ea"/>
              </a:rPr>
              <a:t>推广小贴士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95047" y="2037412"/>
            <a:ext cx="1370264" cy="1068676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3000" i="1" spc="75" dirty="0">
                <a:latin typeface="Impact" panose="020B0806030902050204" pitchFamily="34" charset="0"/>
                <a:cs typeface="Arial" panose="020B0604020202090204" pitchFamily="34" charset="0"/>
              </a:rPr>
              <a:t>03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美团点评16-9">
  <a:themeElements>
    <a:clrScheme name="美团点评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D100"/>
      </a:accent1>
      <a:accent2>
        <a:srgbClr val="FE8C00"/>
      </a:accent2>
      <a:accent3>
        <a:srgbClr val="FF4949"/>
      </a:accent3>
      <a:accent4>
        <a:srgbClr val="FF6600"/>
      </a:accent4>
      <a:accent5>
        <a:srgbClr val="0079FF"/>
      </a:accent5>
      <a:accent6>
        <a:srgbClr val="70AD47"/>
      </a:accent6>
      <a:hlink>
        <a:srgbClr val="0563C1"/>
      </a:hlink>
      <a:folHlink>
        <a:srgbClr val="954F72"/>
      </a:folHlink>
    </a:clrScheme>
    <a:fontScheme name="美团体">
      <a:majorFont>
        <a:latin typeface="美团体"/>
        <a:ea typeface="美团体"/>
        <a:cs typeface=""/>
      </a:majorFont>
      <a:minorFont>
        <a:latin typeface="美团体 Light"/>
        <a:ea typeface="美团体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美团点评16-9">
  <a:themeElements>
    <a:clrScheme name="美团点评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D100"/>
      </a:accent1>
      <a:accent2>
        <a:srgbClr val="FE8C00"/>
      </a:accent2>
      <a:accent3>
        <a:srgbClr val="FF4949"/>
      </a:accent3>
      <a:accent4>
        <a:srgbClr val="FF6600"/>
      </a:accent4>
      <a:accent5>
        <a:srgbClr val="0079FF"/>
      </a:accent5>
      <a:accent6>
        <a:srgbClr val="70AD47"/>
      </a:accent6>
      <a:hlink>
        <a:srgbClr val="0563C1"/>
      </a:hlink>
      <a:folHlink>
        <a:srgbClr val="954F72"/>
      </a:folHlink>
    </a:clrScheme>
    <a:fontScheme name="美团体">
      <a:majorFont>
        <a:latin typeface="美团体"/>
        <a:ea typeface="美团体"/>
        <a:cs typeface=""/>
      </a:majorFont>
      <a:minorFont>
        <a:latin typeface="美团体 Light"/>
        <a:ea typeface="美团体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美团PPT模板16-9</Template>
  <TotalTime>25</TotalTime>
  <Words>503</Words>
  <Application>Microsoft Office PowerPoint</Application>
  <PresentationFormat>全屏显示(16:9)</PresentationFormat>
  <Paragraphs>72</Paragraphs>
  <Slides>11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等线</vt:lpstr>
      <vt:lpstr>美团体</vt:lpstr>
      <vt:lpstr>美团体 Light</vt:lpstr>
      <vt:lpstr>微软雅黑</vt:lpstr>
      <vt:lpstr>Arial</vt:lpstr>
      <vt:lpstr>Impact</vt:lpstr>
      <vt:lpstr>美团点评16-9</vt:lpstr>
      <vt:lpstr>1_美团点评16-9</vt:lpstr>
      <vt:lpstr>think-cell 幻灯片</vt:lpstr>
      <vt:lpstr>PowerPoint 演示文稿</vt:lpstr>
      <vt:lpstr>PowerPoint 演示文稿</vt:lpstr>
      <vt:lpstr>PowerPoint 演示文稿</vt:lpstr>
      <vt:lpstr>美团官方认证标签</vt:lpstr>
      <vt:lpstr>PowerPoint 演示文稿</vt:lpstr>
      <vt:lpstr>支付后的评价-评价</vt:lpstr>
      <vt:lpstr>快速收藏本店-收藏</vt:lpstr>
      <vt:lpstr>商户营销助手</vt:lpstr>
      <vt:lpstr>PowerPoint 演示文稿</vt:lpstr>
      <vt:lpstr>推广小贴士</vt:lpstr>
      <vt:lpstr>PowerPoint 演示文稿</vt:lpstr>
    </vt:vector>
  </TitlesOfParts>
  <Company>windows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huangchangsheng</dc:creator>
  <cp:lastModifiedBy>黄昌盛</cp:lastModifiedBy>
  <cp:revision>29</cp:revision>
  <dcterms:created xsi:type="dcterms:W3CDTF">2021-11-19T03:33:29Z</dcterms:created>
  <dcterms:modified xsi:type="dcterms:W3CDTF">2024-06-17T10:43:30Z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2052-3.9.3.6359</vt:lpwstr>
  </property>
  <property fmtid="{D5CDD505-2E9C-101B-9397-08002B2CF9AE}" pid="3" name="f">
    <vt:lpwstr>【新收单】美团·收钱助手线下营销产品介绍.pptx</vt:lpwstr>
  </property>
  <property fmtid="{D5CDD505-2E9C-101B-9397-08002B2CF9AE}" pid="4" name="o">
    <vt:lpwstr>ORG_INFO</vt:lpwstr>
  </property>
  <property fmtid="{D5CDD505-2E9C-101B-9397-08002B2CF9AE}" pid="5" name="d">
    <vt:lpwstr>XM</vt:lpwstr>
  </property>
  <property fmtid="{D5CDD505-2E9C-101B-9397-08002B2CF9AE}" pid="6" name="i">
    <vt:lpwstr>1</vt:lpwstr>
  </property>
  <property fmtid="{D5CDD505-2E9C-101B-9397-08002B2CF9AE}" pid="7" name="s">
    <vt:lpwstr>2a229c8730669af71d2f97e3cb9e6d5248aef46a</vt:lpwstr>
  </property>
  <property fmtid="{D5CDD505-2E9C-101B-9397-08002B2CF9AE}" pid="8" name="ICP">
    <vt:lpwstr>032ed5ab-1270-48a8-a430-b24e670fe6bb</vt:lpwstr>
  </property>
  <property fmtid="{D5CDD505-2E9C-101B-9397-08002B2CF9AE}" pid="9" name="OF">
    <vt:lpwstr>wenshuoutfile</vt:lpwstr>
  </property>
</Properties>
</file>