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51535" y="2419985"/>
          <a:ext cx="10407650" cy="3144520"/>
        </p:xfrm>
        <a:graphic>
          <a:graphicData uri="http://schemas.openxmlformats.org/drawingml/2006/table">
            <a:tbl>
              <a:tblPr/>
              <a:tblGrid>
                <a:gridCol w="1226185"/>
                <a:gridCol w="1046480"/>
                <a:gridCol w="922655"/>
                <a:gridCol w="1115060"/>
                <a:gridCol w="1466215"/>
                <a:gridCol w="1751330"/>
                <a:gridCol w="1413510"/>
                <a:gridCol w="1466215"/>
              </a:tblGrid>
              <a:tr h="47307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5557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合作定位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660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lang="zh-CN"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服务</a:t>
                      </a: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费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71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分润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36115" algn="l" rtl="0" eaLnBrk="0">
                        <a:lnSpc>
                          <a:spcPct val="95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服务礼包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1936115" algn="l" rtl="0" eaLnBrk="0">
                        <a:lnSpc>
                          <a:spcPct val="95000"/>
                        </a:lnSpc>
                        <a:buNone/>
                      </a:pPr>
                      <a:endParaRPr lang="zh-CN" altLang="en-US"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683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备注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6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545465" algn="l" rtl="0" eaLnBrk="0">
                        <a:lnSpc>
                          <a:spcPct val="95000"/>
                        </a:lnSpc>
                      </a:pP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设备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105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话务资源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318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增员限额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431800" algn="ctr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zh-CN" altLang="en-US" sz="1700" dirty="0">
                          <a:latin typeface="宋体"/>
                          <a:ea typeface="宋体"/>
                          <a:cs typeface="宋体"/>
                        </a:rPr>
                        <a:t>培训</a:t>
                      </a:r>
                      <a:r>
                        <a:rPr lang="zh-CN" altLang="en-US" sz="1700" dirty="0">
                          <a:latin typeface="宋体"/>
                          <a:ea typeface="宋体"/>
                          <a:cs typeface="宋体"/>
                        </a:rPr>
                        <a:t>名额</a:t>
                      </a:r>
                      <a:endParaRPr lang="zh-CN" altLang="en-US"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55575" algn="l" rtl="0" eaLnBrk="0">
                        <a:lnSpc>
                          <a:spcPct val="95000"/>
                        </a:lnSpc>
                      </a:pP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运营中心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23215" algn="l" rtl="0" eaLnBrk="0">
                        <a:lnSpc>
                          <a:spcPts val="2120"/>
                        </a:lnSpc>
                        <a:spcBef>
                          <a:spcPts val="5"/>
                        </a:spcBef>
                      </a:pPr>
                      <a:r>
                        <a:rPr lang="en-US" sz="1700" kern="0" spc="-20" dirty="0">
                          <a:solidFill>
                            <a:srgbClr val="F010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r>
                        <a:rPr sz="1700" kern="0" spc="-20" dirty="0">
                          <a:solidFill>
                            <a:srgbClr val="F010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9800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7165" algn="l" rtl="0" eaLnBrk="0">
                        <a:lnSpc>
                          <a:spcPct val="95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万14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8831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lang="en-US"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0台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marL="564515" algn="l" rtl="0" eaLnBrk="0">
                        <a:lnSpc>
                          <a:spcPts val="2180"/>
                        </a:lnSpc>
                      </a:pPr>
                      <a:r>
                        <a:rPr sz="1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音箱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692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100个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marL="310515" algn="l" rtl="0" eaLnBrk="0">
                        <a:lnSpc>
                          <a:spcPct val="95000"/>
                        </a:lnSpc>
                        <a:spcBef>
                          <a:spcPts val="125"/>
                        </a:spcBef>
                      </a:pPr>
                      <a:r>
                        <a:rPr sz="17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面销客户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31800" algn="l" rtl="0" eaLnBrk="0">
                        <a:lnSpc>
                          <a:spcPct val="83000"/>
                        </a:lnSpc>
                      </a:pPr>
                      <a:r>
                        <a:rPr sz="1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20个经理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marL="387350" algn="l" rtl="0" eaLnBrk="0">
                        <a:lnSpc>
                          <a:spcPts val="2185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r>
                        <a:rPr lang="en-US"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0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0个主管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387350" algn="ctr" rtl="0" eaLnBrk="0">
                        <a:lnSpc>
                          <a:spcPts val="2185"/>
                        </a:lnSpc>
                        <a:buNone/>
                      </a:pPr>
                      <a:r>
                        <a:rPr lang="en-US" altLang="zh-CN" sz="1700" dirty="0">
                          <a:latin typeface="宋体"/>
                          <a:ea typeface="宋体"/>
                          <a:cs typeface="宋体"/>
                        </a:rPr>
                        <a:t>20</a:t>
                      </a:r>
                      <a:r>
                        <a:rPr lang="zh-CN" altLang="en-US" sz="1700" dirty="0">
                          <a:latin typeface="宋体"/>
                          <a:ea typeface="宋体"/>
                          <a:cs typeface="宋体"/>
                        </a:rPr>
                        <a:t>人</a:t>
                      </a:r>
                      <a:endParaRPr lang="zh-CN" altLang="en-US"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74650" indent="-361950" algn="l" rtl="0" eaLnBrk="0">
                        <a:lnSpc>
                          <a:spcPct val="92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团队增员超过限额后</a:t>
                      </a:r>
                      <a:r>
                        <a:rPr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</a:t>
                      </a: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按成本价计算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5557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lang="zh-CN" sz="1700" dirty="0">
                          <a:latin typeface="宋体"/>
                          <a:ea typeface="宋体"/>
                          <a:cs typeface="宋体"/>
                        </a:rPr>
                        <a:t>高合伙人</a:t>
                      </a:r>
                      <a:endParaRPr lang="zh-CN"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660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lang="en-US"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3980</a:t>
                      </a:r>
                      <a:endParaRPr lang="en-US" sz="17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71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万1</a:t>
                      </a:r>
                      <a:r>
                        <a:rPr lang="en-US"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</a:t>
                      </a:r>
                      <a:endParaRPr lang="en-US" sz="17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788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endParaRPr sz="2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5976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lang="en-US" sz="1800" dirty="0">
                          <a:latin typeface="宋体"/>
                          <a:ea typeface="宋体"/>
                          <a:cs typeface="宋体"/>
                        </a:rPr>
                        <a:t>40</a:t>
                      </a:r>
                      <a:r>
                        <a:rPr lang="zh-CN" altLang="en-US" sz="1800" dirty="0">
                          <a:latin typeface="宋体"/>
                          <a:ea typeface="宋体"/>
                          <a:cs typeface="宋体"/>
                        </a:rPr>
                        <a:t>个面销客户</a:t>
                      </a:r>
                      <a:endParaRPr lang="zh-CN" altLang="en-US" sz="18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816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lang="en-US" sz="1800" dirty="0">
                          <a:latin typeface="宋体"/>
                          <a:ea typeface="宋体"/>
                          <a:cs typeface="宋体"/>
                        </a:rPr>
                        <a:t>30</a:t>
                      </a:r>
                      <a:r>
                        <a:rPr lang="zh-CN" altLang="en-US" sz="1800" dirty="0">
                          <a:latin typeface="宋体"/>
                          <a:ea typeface="宋体"/>
                          <a:cs typeface="宋体"/>
                        </a:rPr>
                        <a:t>个合伙人</a:t>
                      </a:r>
                      <a:endParaRPr lang="zh-CN" altLang="en-US" sz="18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816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  <a:buNone/>
                      </a:pPr>
                      <a:endParaRPr lang="zh-CN" altLang="en-US" sz="2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1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55575" algn="l" rtl="0" eaLnBrk="0">
                        <a:lnSpc>
                          <a:spcPct val="95000"/>
                        </a:lnSpc>
                      </a:pPr>
                      <a:r>
                        <a:rPr lang="zh-CN" sz="1700" dirty="0">
                          <a:latin typeface="宋体"/>
                          <a:ea typeface="宋体"/>
                          <a:cs typeface="宋体"/>
                        </a:rPr>
                        <a:t>合伙人</a:t>
                      </a:r>
                      <a:endParaRPr lang="zh-CN"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6606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自定义</a:t>
                      </a:r>
                      <a:endParaRPr lang="zh-CN" altLang="en-US" sz="17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716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lang="zh-CN" sz="1700" dirty="0">
                          <a:latin typeface="宋体"/>
                          <a:ea typeface="宋体"/>
                          <a:cs typeface="宋体"/>
                        </a:rPr>
                        <a:t>自定义</a:t>
                      </a:r>
                      <a:endParaRPr lang="zh-CN"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78815" algn="l" rtl="0" eaLnBrk="0">
                        <a:lnSpc>
                          <a:spcPct val="97000"/>
                        </a:lnSpc>
                      </a:pPr>
                      <a:r>
                        <a:rPr sz="2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endParaRPr sz="2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5341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27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endParaRPr sz="2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81685" algn="l" rtl="0" eaLnBrk="0">
                        <a:lnSpc>
                          <a:spcPct val="97000"/>
                        </a:lnSpc>
                      </a:pPr>
                      <a:r>
                        <a:rPr sz="2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endParaRPr sz="2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81685" algn="l" rtl="0" eaLnBrk="0">
                        <a:lnSpc>
                          <a:spcPct val="97000"/>
                        </a:lnSpc>
                        <a:buNone/>
                      </a:pPr>
                      <a:endParaRPr lang="zh-CN" altLang="en-US" sz="2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6"/>
          <p:cNvSpPr/>
          <p:nvPr/>
        </p:nvSpPr>
        <p:spPr>
          <a:xfrm>
            <a:off x="552399" y="393705"/>
            <a:ext cx="6920230" cy="17862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615950" algn="l" rtl="0" eaLnBrk="0">
              <a:lnSpc>
                <a:spcPct val="95000"/>
              </a:lnSpc>
              <a:spcBef>
                <a:spcPts val="5"/>
              </a:spcBef>
              <a:tabLst>
                <a:tab pos="72707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	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美团</a:t>
            </a:r>
            <a:r>
              <a:rPr sz="2400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 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·收钱助手</a:t>
            </a:r>
            <a:endParaRPr sz="2400" dirty="0">
              <a:latin typeface="黑体"/>
              <a:ea typeface="黑体"/>
              <a:cs typeface="黑体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ct val="97000"/>
              </a:lnSpc>
              <a:spcBef>
                <a:spcPts val="910"/>
              </a:spcBef>
            </a:pPr>
            <a:r>
              <a:rPr sz="3000" b="1" kern="0" spc="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运营中心合作政策</a:t>
            </a:r>
            <a:endParaRPr sz="3000" dirty="0">
              <a:latin typeface="黑体"/>
              <a:ea typeface="黑体"/>
              <a:cs typeface="黑体"/>
            </a:endParaRPr>
          </a:p>
          <a:p>
            <a:pPr algn="l" rtl="0" eaLnBrk="0">
              <a:lnSpc>
                <a:spcPct val="102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4745990" algn="l" rtl="0" eaLnBrk="0">
              <a:lnSpc>
                <a:spcPct val="98000"/>
              </a:lnSpc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支持</a:t>
            </a:r>
            <a:r>
              <a:rPr lang="zh-CN" sz="1600" b="1" kern="0" spc="-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月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结分润</a:t>
            </a:r>
            <a:endParaRPr sz="1600" dirty="0">
              <a:latin typeface="黑体"/>
              <a:ea typeface="黑体"/>
              <a:cs typeface="黑体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5099" y="406405"/>
            <a:ext cx="603260" cy="6096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108125" y="2498691"/>
          <a:ext cx="9886314" cy="2038350"/>
        </p:xfrm>
        <a:graphic>
          <a:graphicData uri="http://schemas.openxmlformats.org/drawingml/2006/table">
            <a:tbl>
              <a:tblPr/>
              <a:tblGrid>
                <a:gridCol w="2415539"/>
                <a:gridCol w="1822450"/>
                <a:gridCol w="1231900"/>
                <a:gridCol w="2038350"/>
                <a:gridCol w="2378075"/>
              </a:tblGrid>
              <a:tr h="37782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77240" algn="l" rtl="0" eaLnBrk="0">
                        <a:lnSpc>
                          <a:spcPct val="95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合作定位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584200" algn="l" rtl="0" eaLnBrk="0">
                        <a:lnSpc>
                          <a:spcPct val="95000"/>
                        </a:lnSpc>
                      </a:pPr>
                      <a:r>
                        <a:rPr lang="zh-CN" sz="1700" dirty="0">
                          <a:latin typeface="宋体"/>
                          <a:ea typeface="宋体"/>
                          <a:cs typeface="宋体"/>
                        </a:rPr>
                        <a:t>保证金</a:t>
                      </a:r>
                      <a:endParaRPr lang="zh-CN"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00050" algn="l" rtl="0" eaLnBrk="0">
                        <a:lnSpc>
                          <a:spcPct val="95000"/>
                        </a:lnSpc>
                      </a:pPr>
                      <a:r>
                        <a:rPr sz="17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分润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843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服务礼包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3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58420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话务资源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marL="479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700" b="1" kern="0" spc="30" dirty="0">
                          <a:solidFill>
                            <a:srgbClr val="E020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(限时活动)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55650" algn="l" rtl="0" eaLnBrk="0">
                        <a:lnSpc>
                          <a:spcPct val="95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增员限额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772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lang="zh-CN" sz="1700" dirty="0">
                          <a:latin typeface="宋体"/>
                          <a:ea typeface="宋体"/>
                          <a:cs typeface="宋体"/>
                        </a:rPr>
                        <a:t>高级合伙人</a:t>
                      </a:r>
                      <a:endParaRPr lang="zh-CN"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95325" algn="l" rtl="0" eaLnBrk="0">
                        <a:lnSpc>
                          <a:spcPts val="2120"/>
                        </a:lnSpc>
                        <a:spcBef>
                          <a:spcPts val="5"/>
                        </a:spcBef>
                      </a:pPr>
                      <a:r>
                        <a:rPr lang="en-US" sz="1700" b="1" kern="0" spc="-60" dirty="0">
                          <a:solidFill>
                            <a:srgbClr val="F020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3980</a:t>
                      </a:r>
                      <a:endParaRPr lang="en-US" sz="1700" b="1" kern="0" spc="-60" dirty="0">
                        <a:solidFill>
                          <a:srgbClr val="F0202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00050" algn="l" rtl="0" eaLnBrk="0">
                        <a:lnSpc>
                          <a:spcPct val="95000"/>
                        </a:lnSpc>
                      </a:pP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万1</a:t>
                      </a:r>
                      <a:r>
                        <a:rPr lang="en-US"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</a:t>
                      </a:r>
                      <a:endParaRPr lang="en-US" sz="17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683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20个面销客户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556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30个主管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77240" algn="l" rtl="0" eaLnBrk="0">
                        <a:lnSpc>
                          <a:spcPct val="95000"/>
                        </a:lnSpc>
                      </a:pPr>
                      <a:r>
                        <a:rPr lang="zh-CN" sz="1700" dirty="0">
                          <a:latin typeface="宋体"/>
                          <a:ea typeface="宋体"/>
                          <a:cs typeface="宋体"/>
                        </a:rPr>
                        <a:t>合伙人</a:t>
                      </a:r>
                      <a:endParaRPr lang="zh-CN"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584200" algn="l" rtl="0" eaLnBrk="0">
                        <a:lnSpc>
                          <a:spcPct val="95000"/>
                        </a:lnSpc>
                      </a:pPr>
                      <a:r>
                        <a:rPr lang="zh-CN" altLang="en-US" sz="1700" dirty="0">
                          <a:latin typeface="宋体"/>
                          <a:ea typeface="宋体"/>
                          <a:cs typeface="宋体"/>
                        </a:rPr>
                        <a:t>自定义</a:t>
                      </a:r>
                      <a:endParaRPr lang="zh-CN" altLang="en-US"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00050" algn="l" rtl="0" eaLnBrk="0">
                        <a:lnSpc>
                          <a:spcPct val="95000"/>
                        </a:lnSpc>
                      </a:pPr>
                      <a:r>
                        <a:rPr lang="zh-CN" sz="17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自定义</a:t>
                      </a:r>
                      <a:endParaRPr lang="zh-CN" sz="17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9340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endParaRPr sz="2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1055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2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endParaRPr sz="2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4"/>
          <p:cNvSpPr/>
          <p:nvPr/>
        </p:nvSpPr>
        <p:spPr>
          <a:xfrm>
            <a:off x="1187480" y="4995450"/>
            <a:ext cx="9620884" cy="5099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0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101000"/>
              </a:lnSpc>
            </a:pP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备注：团队增员超过后按50元/个；整个</a:t>
            </a:r>
            <a:r>
              <a:rPr lang="zh-CN" sz="1600" kern="0" spc="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高级合伙人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团队2个月内完成</a:t>
            </a:r>
            <a:r>
              <a:rPr lang="en-US" sz="1600" kern="0" spc="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12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0家有效</a:t>
            </a:r>
            <a:r>
              <a:rPr sz="1600" kern="0" spc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新增商户(有效商户：不低于3万/月/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 </a:t>
            </a:r>
            <a:r>
              <a:rPr sz="1600" kern="0" spc="4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家)可退还保证金且支</a:t>
            </a:r>
            <a:r>
              <a:rPr sz="1600" kern="0" spc="3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持工号持续使用。</a:t>
            </a:r>
            <a:endParaRPr sz="1600" dirty="0">
              <a:latin typeface="黑体"/>
              <a:ea typeface="黑体"/>
              <a:cs typeface="黑体"/>
            </a:endParaRPr>
          </a:p>
        </p:txBody>
      </p:sp>
      <p:sp>
        <p:nvSpPr>
          <p:cNvPr id="16" name="textbox 16"/>
          <p:cNvSpPr/>
          <p:nvPr/>
        </p:nvSpPr>
        <p:spPr>
          <a:xfrm>
            <a:off x="4367938" y="1359823"/>
            <a:ext cx="3105150" cy="826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lang="zh-CN" sz="3000" b="1" kern="0" spc="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合伙人</a:t>
            </a:r>
            <a:r>
              <a:rPr sz="3000" b="1" kern="0" spc="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合作政策</a:t>
            </a:r>
            <a:endParaRPr sz="3000" dirty="0">
              <a:latin typeface="黑体"/>
              <a:ea typeface="黑体"/>
              <a:cs typeface="黑体"/>
            </a:endParaRPr>
          </a:p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930910" algn="l" rtl="0" eaLnBrk="0">
              <a:lnSpc>
                <a:spcPct val="95000"/>
              </a:lnSpc>
              <a:spcBef>
                <a:spcPts val="5"/>
              </a:spcBef>
            </a:pP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支持</a:t>
            </a:r>
            <a:r>
              <a:rPr lang="zh-CN" sz="1600" b="1" kern="0" spc="-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月</a:t>
            </a:r>
            <a:r>
              <a:rPr sz="1600" b="1" kern="0" spc="-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结分润</a:t>
            </a:r>
            <a:endParaRPr sz="1600" dirty="0">
              <a:latin typeface="黑体"/>
              <a:ea typeface="黑体"/>
              <a:cs typeface="黑体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552399" y="393705"/>
            <a:ext cx="2874010" cy="675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615950" algn="l" rtl="0" eaLnBrk="0">
              <a:lnSpc>
                <a:spcPct val="95000"/>
              </a:lnSpc>
              <a:spcBef>
                <a:spcPts val="5"/>
              </a:spcBef>
              <a:tabLst>
                <a:tab pos="72707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	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美团</a:t>
            </a:r>
            <a:r>
              <a:rPr sz="2400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 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·收钱助手</a:t>
            </a:r>
            <a:endParaRPr sz="2400" dirty="0">
              <a:latin typeface="黑体"/>
              <a:ea typeface="黑体"/>
              <a:cs typeface="黑体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099" y="406405"/>
            <a:ext cx="603260" cy="6096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4" name="table 24"/>
          <p:cNvGraphicFramePr>
            <a:graphicFrameLocks noGrp="1"/>
          </p:cNvGraphicFramePr>
          <p:nvPr/>
        </p:nvGraphicFramePr>
        <p:xfrm>
          <a:off x="1057285" y="2028850"/>
          <a:ext cx="10019665" cy="3650615"/>
        </p:xfrm>
        <a:graphic>
          <a:graphicData uri="http://schemas.openxmlformats.org/drawingml/2006/table">
            <a:tbl>
              <a:tblPr/>
              <a:tblGrid>
                <a:gridCol w="1127125"/>
                <a:gridCol w="1746250"/>
                <a:gridCol w="1726564"/>
                <a:gridCol w="1765300"/>
                <a:gridCol w="1828800"/>
                <a:gridCol w="1825625"/>
              </a:tblGrid>
              <a:tr h="2066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45415" algn="l" rtl="0" eaLnBrk="0">
                        <a:lnSpc>
                          <a:spcPct val="97000"/>
                        </a:lnSpc>
                      </a:pPr>
                      <a:r>
                        <a:rPr sz="16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设备分类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585470" algn="l" rtl="0" eaLnBrk="0">
                        <a:lnSpc>
                          <a:spcPct val="95000"/>
                        </a:lnSpc>
                      </a:pPr>
                      <a:r>
                        <a:rPr sz="9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请扫码付款</a:t>
                      </a:r>
                      <a:endParaRPr sz="9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564515" algn="l" rtl="0" eaLnBrk="0">
                        <a:lnSpc>
                          <a:spcPct val="95000"/>
                        </a:lnSpc>
                        <a:spcBef>
                          <a:spcPts val="24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美团人气高家</a:t>
                      </a:r>
                      <a:endParaRPr sz="8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marL="786765" algn="l" rtl="0" eaLnBrk="0">
                        <a:lnSpc>
                          <a:spcPct val="95000"/>
                        </a:lnSpc>
                        <a:spcBef>
                          <a:spcPts val="975"/>
                        </a:spcBef>
                      </a:pPr>
                      <a:r>
                        <a:rPr sz="1300" kern="0" spc="-10" dirty="0">
                          <a:solidFill>
                            <a:srgbClr val="1060E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友</a:t>
                      </a:r>
                      <a:endParaRPr sz="13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067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3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码牌</a:t>
                      </a:r>
                      <a:endParaRPr sz="13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50850" algn="l" rtl="0" eaLnBrk="0">
                        <a:lnSpc>
                          <a:spcPct val="95000"/>
                        </a:lnSpc>
                      </a:pP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请扫码付款</a:t>
                      </a:r>
                      <a:endParaRPr sz="13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3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0040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音箱</a:t>
                      </a:r>
                      <a:endParaRPr sz="13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3970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展业背包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marL="676275" algn="l" rtl="0" eaLnBrk="0">
                        <a:lnSpc>
                          <a:spcPct val="97000"/>
                        </a:lnSpc>
                        <a:spcBef>
                          <a:spcPts val="10"/>
                        </a:spcBef>
                      </a:pPr>
                      <a:r>
                        <a:rPr sz="16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背包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8435" algn="l" rtl="0" eaLnBrk="0">
                        <a:lnSpc>
                          <a:spcPct val="95000"/>
                        </a:lnSpc>
                      </a:pP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POLO衫</a:t>
                      </a:r>
                      <a:r>
                        <a:rPr sz="13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  </a:t>
                      </a:r>
                      <a:r>
                        <a:rPr sz="1300" kern="0" spc="0" baseline="4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R病：</a:t>
                      </a:r>
                      <a:r>
                        <a:rPr sz="8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 </a:t>
                      </a:r>
                      <a:r>
                        <a:rPr sz="1300" kern="0" spc="0" baseline="4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五</a:t>
                      </a:r>
                      <a:endParaRPr sz="1300" baseline="40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3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69290" algn="l" rtl="0" eaLnBrk="0">
                        <a:lnSpc>
                          <a:spcPct val="93000"/>
                        </a:lnSpc>
                      </a:pPr>
                      <a:r>
                        <a:rPr sz="13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polo衫</a:t>
                      </a:r>
                      <a:endParaRPr sz="13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4625" algn="l" rtl="0" eaLnBrk="0">
                        <a:lnSpc>
                          <a:spcPct val="86000"/>
                        </a:lnSpc>
                      </a:pPr>
                      <a:r>
                        <a:rPr sz="16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美团工牌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marL="70167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工牌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019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600" kern="0" spc="60" dirty="0">
                          <a:solidFill>
                            <a:srgbClr val="50404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订购量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185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058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255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70708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578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80707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578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70807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524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6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单价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3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1216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8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556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98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7470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75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3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9438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68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0645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20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0190" algn="l" rtl="0" eaLnBrk="0">
                        <a:lnSpc>
                          <a:spcPct val="97000"/>
                        </a:lnSpc>
                      </a:pPr>
                      <a:r>
                        <a:rPr sz="1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总价值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683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40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04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196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747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75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31850" algn="l" rtl="0" eaLnBrk="0">
                        <a:lnSpc>
                          <a:spcPts val="1620"/>
                        </a:lnSpc>
                        <a:spcBef>
                          <a:spcPts val="5"/>
                        </a:spcBef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68</a:t>
                      </a:r>
                      <a:endParaRPr sz="13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064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20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3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381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600" b="1" kern="0" spc="20" dirty="0">
                          <a:solidFill>
                            <a:srgbClr val="F010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优惠后总价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509905" algn="l" rtl="0" eaLnBrk="0">
                        <a:lnSpc>
                          <a:spcPts val="1645"/>
                        </a:lnSpc>
                        <a:spcBef>
                          <a:spcPts val="5"/>
                        </a:spcBef>
                      </a:pPr>
                      <a:r>
                        <a:rPr sz="2000" b="1" kern="0" spc="-10" baseline="6000" dirty="0">
                          <a:solidFill>
                            <a:srgbClr val="FF10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498元/配展业帐号，享分润万10</a:t>
                      </a:r>
                      <a:r>
                        <a:rPr sz="1300" kern="0" spc="-10" dirty="0">
                          <a:solidFill>
                            <a:srgbClr val="FF10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    </a:t>
                      </a:r>
                      <a:r>
                        <a:rPr sz="13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激励政策：个人展业2个月内完成新增有效商户20家，完成任务奖励</a:t>
                      </a:r>
                      <a:r>
                        <a:rPr sz="13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500元。</a:t>
                      </a:r>
                      <a:endParaRPr sz="13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3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42875" algn="l" rtl="0" eaLnBrk="0">
                        <a:lnSpc>
                          <a:spcPct val="98000"/>
                        </a:lnSpc>
                      </a:pPr>
                      <a:r>
                        <a:rPr sz="1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是否包邮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31850" algn="l" rtl="0" eaLnBrk="0">
                        <a:lnSpc>
                          <a:spcPct val="94000"/>
                        </a:lnSpc>
                      </a:pPr>
                      <a:r>
                        <a:rPr sz="13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是；偏远地区(吉林、辽宁、甘肃、宁夏、青海、海南地区加</a:t>
                      </a:r>
                      <a:r>
                        <a:rPr sz="13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收10元；内蒙古、新疆、西藏地区加收20元)</a:t>
                      </a:r>
                      <a:endParaRPr sz="13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6"/>
          <p:cNvSpPr/>
          <p:nvPr/>
        </p:nvSpPr>
        <p:spPr>
          <a:xfrm>
            <a:off x="552399" y="393705"/>
            <a:ext cx="2874010" cy="668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609600" algn="l" rtl="0" eaLnBrk="0">
              <a:lnSpc>
                <a:spcPct val="95000"/>
              </a:lnSpc>
              <a:spcBef>
                <a:spcPts val="5"/>
              </a:spcBef>
              <a:tabLst>
                <a:tab pos="72707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	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美团</a:t>
            </a:r>
            <a:r>
              <a:rPr sz="2400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 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·收钱助手</a:t>
            </a:r>
            <a:endParaRPr sz="2400" dirty="0">
              <a:latin typeface="黑体"/>
              <a:ea typeface="黑体"/>
              <a:cs typeface="黑体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099" y="406405"/>
            <a:ext cx="596920" cy="60322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26139" y="2203475"/>
            <a:ext cx="1060460" cy="1219146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4418779" y="1359823"/>
            <a:ext cx="3104514" cy="468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000" b="1" kern="0" spc="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业务主管合作政策</a:t>
            </a:r>
            <a:endParaRPr sz="3000" dirty="0">
              <a:latin typeface="黑体"/>
              <a:ea typeface="黑体"/>
              <a:cs typeface="黑体"/>
            </a:endParaR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880299" y="2190719"/>
            <a:ext cx="933541" cy="117477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740919" y="2158967"/>
            <a:ext cx="876239" cy="12065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0" name="table 40"/>
          <p:cNvGraphicFramePr>
            <a:graphicFrameLocks noGrp="1"/>
          </p:cNvGraphicFramePr>
          <p:nvPr/>
        </p:nvGraphicFramePr>
        <p:xfrm>
          <a:off x="1120805" y="2276492"/>
          <a:ext cx="9988550" cy="3282950"/>
        </p:xfrm>
        <a:graphic>
          <a:graphicData uri="http://schemas.openxmlformats.org/drawingml/2006/table">
            <a:tbl>
              <a:tblPr/>
              <a:tblGrid>
                <a:gridCol w="1101725"/>
                <a:gridCol w="577850"/>
                <a:gridCol w="603250"/>
                <a:gridCol w="577850"/>
                <a:gridCol w="565150"/>
                <a:gridCol w="577850"/>
                <a:gridCol w="571500"/>
                <a:gridCol w="590550"/>
                <a:gridCol w="577850"/>
                <a:gridCol w="590550"/>
                <a:gridCol w="615950"/>
                <a:gridCol w="596900"/>
                <a:gridCol w="622300"/>
                <a:gridCol w="596900"/>
                <a:gridCol w="781050"/>
                <a:gridCol w="441325"/>
              </a:tblGrid>
              <a:tr h="1806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33680" algn="l" rtl="0" eaLnBrk="0">
                        <a:lnSpc>
                          <a:spcPct val="98000"/>
                        </a:lnSpc>
                      </a:pPr>
                      <a:r>
                        <a:rPr sz="12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设备分类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72465" algn="l" rtl="0" eaLnBrk="0">
                        <a:lnSpc>
                          <a:spcPts val="730"/>
                        </a:lnSpc>
                        <a:spcBef>
                          <a:spcPts val="0"/>
                        </a:spcBef>
                      </a:pPr>
                      <a:r>
                        <a:rPr sz="6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请扫码付款</a:t>
                      </a:r>
                      <a:endParaRPr sz="6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3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1945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码牌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47700" algn="l" rtl="0" eaLnBrk="0">
                        <a:lnSpc>
                          <a:spcPts val="730"/>
                        </a:lnSpc>
                        <a:spcBef>
                          <a:spcPts val="0"/>
                        </a:spcBef>
                      </a:pPr>
                      <a:r>
                        <a:rPr sz="6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请扫导付款</a:t>
                      </a:r>
                      <a:endParaRPr sz="6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3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0040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200" b="1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音箱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30555" algn="l" rtl="0" eaLnBrk="0">
                        <a:lnSpc>
                          <a:spcPct val="99000"/>
                        </a:lnSpc>
                      </a:pPr>
                      <a:r>
                        <a:rPr sz="12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扫码王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0579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传统</a:t>
                      </a: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pos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59944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6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智能</a:t>
                      </a:r>
                      <a:r>
                        <a:rPr sz="16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pos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13690" algn="l" rtl="0" eaLnBrk="0">
                        <a:lnSpc>
                          <a:spcPct val="99000"/>
                        </a:lnSpc>
                      </a:pP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订购量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34315" algn="l" rtl="0" eaLnBrk="0">
                        <a:lnSpc>
                          <a:spcPts val="2005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70807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215" algn="l" rtl="0" eaLnBrk="0">
                        <a:lnSpc>
                          <a:spcPts val="1995"/>
                        </a:lnSpc>
                        <a:spcBef>
                          <a:spcPts val="0"/>
                        </a:spcBef>
                      </a:pPr>
                      <a:r>
                        <a:rPr sz="16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25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8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64465" algn="l" rtl="0" eaLnBrk="0">
                        <a:lnSpc>
                          <a:spcPts val="154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100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2161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900" kern="0" spc="-10" dirty="0">
                          <a:solidFill>
                            <a:srgbClr val="70706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2860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644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20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40665" algn="l" rtl="0" eaLnBrk="0">
                        <a:lnSpc>
                          <a:spcPts val="2005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60706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34950" algn="l" rtl="0" eaLnBrk="0">
                        <a:lnSpc>
                          <a:spcPts val="1995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60605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3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0500" algn="l" rtl="0" eaLnBrk="0">
                        <a:lnSpc>
                          <a:spcPts val="1995"/>
                        </a:lnSpc>
                        <a:spcBef>
                          <a:spcPts val="0"/>
                        </a:spcBef>
                      </a:pPr>
                      <a:r>
                        <a:rPr sz="16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3365" algn="l" rtl="0" eaLnBrk="0">
                        <a:lnSpc>
                          <a:spcPts val="2005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70708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47015" algn="l" rtl="0" eaLnBrk="0">
                        <a:lnSpc>
                          <a:spcPts val="1995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50504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3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98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47015" algn="l" rtl="0" eaLnBrk="0">
                        <a:lnSpc>
                          <a:spcPts val="2005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70708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660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581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900" kern="0" spc="-10" dirty="0">
                          <a:solidFill>
                            <a:srgbClr val="30405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31775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订购单价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3431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8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7165" algn="l" rtl="0" eaLnBrk="0">
                        <a:lnSpc>
                          <a:spcPts val="154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5.5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3495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581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98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644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65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6446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60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0815" algn="l" rtl="0" eaLnBrk="0">
                        <a:lnSpc>
                          <a:spcPts val="1545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210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65100" algn="l" rtl="0" eaLnBrk="0">
                        <a:lnSpc>
                          <a:spcPts val="154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195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0815" algn="l" rtl="0" eaLnBrk="0">
                        <a:lnSpc>
                          <a:spcPts val="154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185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3515" algn="l" rtl="0" eaLnBrk="0">
                        <a:lnSpc>
                          <a:spcPts val="1545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230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7165" algn="l" rtl="0" eaLnBrk="0">
                        <a:lnSpc>
                          <a:spcPts val="1545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210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9865" algn="l" rtl="0" eaLnBrk="0">
                        <a:lnSpc>
                          <a:spcPts val="1545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190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7165" algn="l" rtl="0" eaLnBrk="0">
                        <a:lnSpc>
                          <a:spcPts val="1545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650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66065" algn="l" rtl="0" eaLnBrk="0">
                        <a:lnSpc>
                          <a:spcPts val="1545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620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581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900" kern="0" spc="-10" dirty="0">
                          <a:solidFill>
                            <a:srgbClr val="30405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31775" algn="l" rtl="0" eaLnBrk="0">
                        <a:lnSpc>
                          <a:spcPct val="99000"/>
                        </a:lnSpc>
                      </a:pP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订购单位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41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张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2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包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35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件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78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台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351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台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41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50708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件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986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台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351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台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05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件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320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台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8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台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95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台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8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台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8575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台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581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900" kern="0" spc="-10" dirty="0">
                          <a:solidFill>
                            <a:srgbClr val="30304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3177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是否包邮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4150" algn="l" rtl="0" eaLnBrk="0">
                        <a:lnSpc>
                          <a:spcPct val="95000"/>
                        </a:lnSpc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否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215" algn="l" rtl="0" eaLnBrk="0">
                        <a:lnSpc>
                          <a:spcPct val="95000"/>
                        </a:lnSpc>
                      </a:pPr>
                      <a:r>
                        <a:rPr sz="16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否</a:t>
                      </a:r>
                      <a:endParaRPr sz="16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6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r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是；偏远地区(吉林、辽宁、甘肃、宁夏、青海、海南地区加收10元；内蒙古、新疆、西藏地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区加收20元)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5811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900" kern="0" spc="-10" dirty="0">
                          <a:solidFill>
                            <a:srgbClr val="30405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/</a:t>
                      </a:r>
                      <a:endParaRPr sz="19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textbox 42"/>
          <p:cNvSpPr/>
          <p:nvPr/>
        </p:nvSpPr>
        <p:spPr>
          <a:xfrm>
            <a:off x="4356059" y="1209092"/>
            <a:ext cx="3145154" cy="770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405130" algn="l" rtl="0" eaLnBrk="0">
              <a:lnSpc>
                <a:spcPct val="96000"/>
              </a:lnSpc>
            </a:pPr>
            <a:r>
              <a:rPr sz="3100" b="1" kern="0" spc="-6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设备采购政策</a:t>
            </a:r>
            <a:endParaRPr sz="3100" dirty="0">
              <a:latin typeface="黑体"/>
              <a:ea typeface="黑体"/>
              <a:cs typeface="黑体"/>
            </a:endParaRPr>
          </a:p>
          <a:p>
            <a:pPr algn="l" rtl="0" eaLnBrk="0">
              <a:lnSpc>
                <a:spcPct val="124000"/>
              </a:lnSpc>
            </a:pPr>
            <a:endParaRPr sz="4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原厂设备硬件故障/损坏，支持换新</a:t>
            </a:r>
            <a:endParaRPr sz="1500" dirty="0">
              <a:latin typeface="黑体"/>
              <a:ea typeface="黑体"/>
              <a:cs typeface="黑体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552399" y="393705"/>
            <a:ext cx="2874010" cy="668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615950" algn="l" rtl="0" eaLnBrk="0">
              <a:lnSpc>
                <a:spcPct val="95000"/>
              </a:lnSpc>
              <a:spcBef>
                <a:spcPts val="5"/>
              </a:spcBef>
              <a:tabLst>
                <a:tab pos="72707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	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美团</a:t>
            </a:r>
            <a:r>
              <a:rPr sz="2400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 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·收钱助手</a:t>
            </a:r>
            <a:endParaRPr sz="2400" dirty="0">
              <a:latin typeface="黑体"/>
              <a:ea typeface="黑体"/>
              <a:cs typeface="黑体"/>
            </a:endParaRP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099" y="406405"/>
            <a:ext cx="603260" cy="603229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54739" y="2412987"/>
            <a:ext cx="914400" cy="1320782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81980" y="2432052"/>
            <a:ext cx="888918" cy="1276342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829800" y="2374925"/>
            <a:ext cx="793698" cy="13270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6" name="table 56"/>
          <p:cNvGraphicFramePr>
            <a:graphicFrameLocks noGrp="1"/>
          </p:cNvGraphicFramePr>
          <p:nvPr/>
        </p:nvGraphicFramePr>
        <p:xfrm>
          <a:off x="1057285" y="2206609"/>
          <a:ext cx="10048875" cy="3339465"/>
        </p:xfrm>
        <a:graphic>
          <a:graphicData uri="http://schemas.openxmlformats.org/drawingml/2006/table">
            <a:tbl>
              <a:tblPr/>
              <a:tblGrid>
                <a:gridCol w="1127125"/>
                <a:gridCol w="577850"/>
                <a:gridCol w="584200"/>
                <a:gridCol w="584200"/>
                <a:gridCol w="584200"/>
                <a:gridCol w="558800"/>
                <a:gridCol w="584200"/>
                <a:gridCol w="584200"/>
                <a:gridCol w="577850"/>
                <a:gridCol w="603250"/>
                <a:gridCol w="603250"/>
                <a:gridCol w="603250"/>
                <a:gridCol w="622300"/>
                <a:gridCol w="622300"/>
                <a:gridCol w="603250"/>
                <a:gridCol w="628650"/>
              </a:tblGrid>
              <a:tr h="2073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9080" algn="l" rtl="0" eaLnBrk="0">
                        <a:lnSpc>
                          <a:spcPct val="95000"/>
                        </a:lnSpc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设备分类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26365" algn="l" rtl="0" eaLnBrk="0">
                        <a:lnSpc>
                          <a:spcPct val="95000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展业背包</a:t>
                      </a:r>
                      <a:endParaRPr sz="9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1945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背包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66115" indent="53911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</a:pPr>
                      <a:r>
                        <a:rPr sz="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奥团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       </a:t>
                      </a:r>
                      <a:r>
                        <a:rPr sz="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三</a:t>
                      </a:r>
                      <a:endParaRPr sz="7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marL="12192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B面平</a:t>
                      </a:r>
                      <a:endParaRPr sz="7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01600" algn="l" rtl="0" eaLnBrk="0">
                        <a:lnSpc>
                          <a:spcPct val="99000"/>
                        </a:lnSpc>
                        <a:spcBef>
                          <a:spcPts val="2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展业马甲     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R</a:t>
                      </a:r>
                      <a:r>
                        <a:rPr sz="7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酶 ： 黑</a:t>
                      </a:r>
                      <a:r>
                        <a:rPr sz="7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    </a:t>
                      </a:r>
                      <a:r>
                        <a:rPr sz="7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m</a:t>
                      </a:r>
                      <a:endParaRPr sz="7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88340" algn="l" rtl="0" eaLnBrk="0">
                        <a:lnSpc>
                          <a:spcPct val="95000"/>
                        </a:lnSpc>
                      </a:pPr>
                      <a:r>
                        <a:rPr sz="15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马甲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20650" algn="l" rtl="0" eaLnBrk="0">
                        <a:lnSpc>
                          <a:spcPct val="95000"/>
                        </a:lnSpc>
                      </a:pP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P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O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L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O</a:t>
                      </a:r>
                      <a:r>
                        <a:rPr sz="9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衫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   </a:t>
                      </a:r>
                      <a:r>
                        <a:rPr sz="600" kern="0" spc="-30" baseline="260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民码：</a:t>
                      </a:r>
                      <a:endParaRPr sz="600" baseline="260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8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5595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polo衫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71450" algn="l" rtl="0" eaLnBrk="0">
                        <a:lnSpc>
                          <a:spcPct val="94000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展业帽子</a:t>
                      </a:r>
                      <a:endParaRPr sz="9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7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58190" algn="l" rtl="0" eaLnBrk="0">
                        <a:lnSpc>
                          <a:spcPct val="94000"/>
                        </a:lnSpc>
                      </a:pPr>
                      <a:r>
                        <a:rPr sz="15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帽子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66370" algn="l" rtl="0" eaLnBrk="0">
                        <a:lnSpc>
                          <a:spcPct val="95000"/>
                        </a:lnSpc>
                      </a:pPr>
                      <a:r>
                        <a:rPr sz="9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美团工牌</a:t>
                      </a:r>
                      <a:endParaRPr sz="900" dirty="0">
                        <a:latin typeface="宋体"/>
                        <a:ea typeface="宋体"/>
                        <a:cs typeface="宋体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575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工牌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76225" algn="l" rtl="0" eaLnBrk="0">
                        <a:lnSpc>
                          <a:spcPct val="95000"/>
                        </a:lnSpc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订购量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41300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70707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40665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3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850" algn="l" rtl="0" eaLnBrk="0">
                        <a:lnSpc>
                          <a:spcPct val="97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41300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70707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27965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215" algn="l" rtl="0" eaLnBrk="0">
                        <a:lnSpc>
                          <a:spcPct val="97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40665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70708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40665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2565" algn="l" rtl="0" eaLnBrk="0">
                        <a:lnSpc>
                          <a:spcPct val="97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4000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70708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4000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15265" algn="l" rtl="0" eaLnBrk="0">
                        <a:lnSpc>
                          <a:spcPct val="97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60350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80707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3365" algn="l" rtl="0" eaLnBrk="0">
                        <a:lnSpc>
                          <a:spcPct val="9700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2565" algn="l" rtl="0" eaLnBrk="0">
                        <a:lnSpc>
                          <a:spcPct val="97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0340" algn="l" rtl="0" eaLnBrk="0">
                        <a:lnSpc>
                          <a:spcPct val="94000"/>
                        </a:lnSpc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订购单价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98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75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8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56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8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50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21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38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41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32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21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26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8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68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98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48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25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40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25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17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25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13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152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152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20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25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13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256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03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订购单位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89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个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152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个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159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个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2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件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41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件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2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件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968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件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98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60606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件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025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件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216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40403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顶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216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顶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343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40505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顶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349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个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222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个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5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2161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个</a:t>
                      </a:r>
                      <a:endParaRPr sz="12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1803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是否包邮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r" rtl="0" eaLnBrk="0">
                        <a:lnSpc>
                          <a:spcPct val="94000"/>
                        </a:lnSpc>
                      </a:pPr>
                      <a:r>
                        <a:rPr sz="15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是；偏远地区(吉林、辽宁、甘肃、宁夏、青海、海南地区加收10元；内蒙古、新疆、西藏地区加收20元)</a:t>
                      </a:r>
                      <a:endParaRPr sz="15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" name="textbox 58"/>
          <p:cNvSpPr/>
          <p:nvPr/>
        </p:nvSpPr>
        <p:spPr>
          <a:xfrm>
            <a:off x="552399" y="393705"/>
            <a:ext cx="2874010" cy="675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615950" algn="l" rtl="0" eaLnBrk="0">
              <a:lnSpc>
                <a:spcPct val="95000"/>
              </a:lnSpc>
              <a:spcBef>
                <a:spcPts val="5"/>
              </a:spcBef>
              <a:tabLst>
                <a:tab pos="72707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	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美团</a:t>
            </a:r>
            <a:r>
              <a:rPr sz="2400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 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·收钱助手</a:t>
            </a:r>
            <a:endParaRPr sz="2400" dirty="0">
              <a:latin typeface="黑体"/>
              <a:ea typeface="黑体"/>
              <a:cs typeface="黑体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099" y="406405"/>
            <a:ext cx="603260" cy="609607"/>
          </a:xfrm>
          <a:prstGeom prst="rect">
            <a:avLst/>
          </a:prstGeom>
        </p:spPr>
      </p:pic>
      <p:sp>
        <p:nvSpPr>
          <p:cNvPr id="62" name="textbox 62"/>
          <p:cNvSpPr/>
          <p:nvPr/>
        </p:nvSpPr>
        <p:spPr>
          <a:xfrm>
            <a:off x="4748980" y="1209092"/>
            <a:ext cx="2353945" cy="7962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3100" b="1" kern="0" spc="-6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物料采购政策</a:t>
            </a:r>
            <a:endParaRPr sz="3100" dirty="0">
              <a:latin typeface="黑体"/>
              <a:ea typeface="黑体"/>
              <a:cs typeface="黑体"/>
            </a:endParaRPr>
          </a:p>
          <a:p>
            <a:pPr algn="l" rtl="0" eaLnBrk="0">
              <a:lnSpc>
                <a:spcPct val="103000"/>
              </a:lnSpc>
            </a:pPr>
            <a:endParaRPr sz="5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49885" algn="l" rtl="0" eaLnBrk="0">
              <a:lnSpc>
                <a:spcPct val="98000"/>
              </a:lnSpc>
              <a:spcBef>
                <a:spcPts val="5"/>
              </a:spcBef>
            </a:pPr>
            <a:r>
              <a:rPr sz="1600" kern="0" spc="3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注：支持拼单发货</a:t>
            </a:r>
            <a:endParaRPr sz="1600" dirty="0">
              <a:latin typeface="黑体"/>
              <a:ea typeface="黑体"/>
              <a:cs typeface="黑体"/>
            </a:endParaRPr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533619" y="2336794"/>
            <a:ext cx="1123980" cy="1225524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051499" y="2387612"/>
            <a:ext cx="920862" cy="1162019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740919" y="2349482"/>
            <a:ext cx="869899" cy="120015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759719" y="2597124"/>
            <a:ext cx="1168359" cy="7747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4" name="table 74"/>
          <p:cNvGraphicFramePr>
            <a:graphicFrameLocks noGrp="1"/>
          </p:cNvGraphicFramePr>
          <p:nvPr/>
        </p:nvGraphicFramePr>
        <p:xfrm>
          <a:off x="1088984" y="2498691"/>
          <a:ext cx="9925050" cy="2857500"/>
        </p:xfrm>
        <a:graphic>
          <a:graphicData uri="http://schemas.openxmlformats.org/drawingml/2006/table">
            <a:tbl>
              <a:tblPr/>
              <a:tblGrid>
                <a:gridCol w="1374775"/>
                <a:gridCol w="2120900"/>
                <a:gridCol w="2133600"/>
                <a:gridCol w="2146300"/>
                <a:gridCol w="2149475"/>
              </a:tblGrid>
              <a:tr h="561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36766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7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资源包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31825" algn="l" rtl="0" eaLnBrk="0">
                        <a:lnSpc>
                          <a:spcPct val="95000"/>
                        </a:lnSpc>
                      </a:pPr>
                      <a:r>
                        <a:rPr sz="17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充值金额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529590" algn="l" rtl="0" eaLnBrk="0">
                        <a:lnSpc>
                          <a:spcPct val="95000"/>
                        </a:lnSpc>
                      </a:pPr>
                      <a:r>
                        <a:rPr sz="17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话务订单数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4452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7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订单单价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6042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7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备注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9715" algn="l" rtl="0" eaLnBrk="0">
                        <a:lnSpc>
                          <a:spcPct val="95000"/>
                        </a:lnSpc>
                      </a:pPr>
                      <a:r>
                        <a:rPr sz="17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体验套餐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95350" algn="l" rtl="0" eaLnBrk="0">
                        <a:lnSpc>
                          <a:spcPts val="2120"/>
                        </a:lnSpc>
                      </a:pPr>
                      <a:r>
                        <a:rPr sz="17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300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50900" algn="l" rtl="0" eaLnBrk="0">
                        <a:lnSpc>
                          <a:spcPts val="2120"/>
                        </a:lnSpc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25+5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92150" algn="l" rtl="0" eaLnBrk="0">
                        <a:lnSpc>
                          <a:spcPct val="95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12元/个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4450" algn="l" rtl="0" eaLnBrk="0">
                        <a:lnSpc>
                          <a:spcPct val="94000"/>
                        </a:lnSpc>
                      </a:pPr>
                      <a:r>
                        <a:rPr sz="1700" kern="0" spc="0" dirty="0">
                          <a:solidFill>
                            <a:srgbClr val="F0202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首次采购赠送5个订单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9715" algn="l" rtl="0" eaLnBrk="0">
                        <a:lnSpc>
                          <a:spcPct val="95000"/>
                        </a:lnSpc>
                      </a:pPr>
                      <a:r>
                        <a:rPr sz="17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标准套餐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95350" algn="l" rtl="0" eaLnBrk="0">
                        <a:lnSpc>
                          <a:spcPts val="2120"/>
                        </a:lnSpc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800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914400" algn="l" rtl="0" eaLnBrk="0">
                        <a:lnSpc>
                          <a:spcPts val="2990"/>
                        </a:lnSpc>
                      </a:pPr>
                      <a:r>
                        <a:rPr sz="2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73</a:t>
                      </a:r>
                      <a:endParaRPr sz="24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92150" algn="l" rtl="0" eaLnBrk="0">
                        <a:lnSpc>
                          <a:spcPct val="95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11元/个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25450" algn="l" rtl="0" eaLnBrk="0">
                        <a:lnSpc>
                          <a:spcPct val="94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支持持续采购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9715" algn="l" rtl="0" eaLnBrk="0">
                        <a:lnSpc>
                          <a:spcPct val="95000"/>
                        </a:lnSpc>
                      </a:pPr>
                      <a:r>
                        <a:rPr sz="17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升级套餐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43915" algn="l" rtl="0" eaLnBrk="0">
                        <a:lnSpc>
                          <a:spcPts val="2120"/>
                        </a:lnSpc>
                        <a:spcBef>
                          <a:spcPts val="5"/>
                        </a:spcBef>
                      </a:pPr>
                      <a:r>
                        <a:rPr sz="17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1000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901700" algn="l" rtl="0" eaLnBrk="0">
                        <a:lnSpc>
                          <a:spcPts val="2120"/>
                        </a:lnSpc>
                        <a:spcBef>
                          <a:spcPts val="5"/>
                        </a:spcBef>
                      </a:pPr>
                      <a:r>
                        <a:rPr sz="17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100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692150" algn="l" rtl="0" eaLnBrk="0">
                        <a:lnSpc>
                          <a:spcPct val="95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10元/个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2545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支持持续采购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259715" algn="l" rtl="0" eaLnBrk="0">
                        <a:lnSpc>
                          <a:spcPct val="95000"/>
                        </a:lnSpc>
                      </a:pPr>
                      <a:r>
                        <a:rPr sz="17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特惠套餐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843915" algn="l" rtl="0" eaLnBrk="0">
                        <a:lnSpc>
                          <a:spcPts val="2120"/>
                        </a:lnSpc>
                      </a:pPr>
                      <a:r>
                        <a:rPr sz="17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1500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901700" algn="l" rtl="0" eaLnBrk="0">
                        <a:lnSpc>
                          <a:spcPts val="2120"/>
                        </a:lnSpc>
                      </a:pPr>
                      <a:r>
                        <a:rPr sz="17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188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749300" algn="l" rtl="0" eaLnBrk="0">
                        <a:lnSpc>
                          <a:spcPct val="95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8元/个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  <a:p>
                      <a:pPr marL="425450" algn="l" rtl="0" eaLnBrk="0">
                        <a:lnSpc>
                          <a:spcPct val="94000"/>
                        </a:lnSpc>
                      </a:pPr>
                      <a:r>
                        <a:rPr sz="17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/>
                          <a:ea typeface="宋体"/>
                          <a:cs typeface="宋体"/>
                        </a:rPr>
                        <a:t>支持持续采购</a:t>
                      </a:r>
                      <a:endParaRPr sz="1700" dirty="0">
                        <a:latin typeface="宋体"/>
                        <a:ea typeface="宋体"/>
                        <a:cs typeface="宋体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" name="textbox 76"/>
          <p:cNvSpPr/>
          <p:nvPr/>
        </p:nvSpPr>
        <p:spPr>
          <a:xfrm>
            <a:off x="4076741" y="1213748"/>
            <a:ext cx="3707765" cy="787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697230" algn="l" rtl="0" eaLnBrk="0">
              <a:lnSpc>
                <a:spcPct val="97000"/>
              </a:lnSpc>
            </a:pPr>
            <a:r>
              <a:rPr sz="3000" b="1" kern="0" spc="1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资源采购政策</a:t>
            </a:r>
            <a:endParaRPr sz="3000" dirty="0">
              <a:latin typeface="黑体"/>
              <a:ea typeface="黑体"/>
              <a:cs typeface="黑体"/>
            </a:endParaRPr>
          </a:p>
          <a:p>
            <a:pPr algn="l" rtl="0" eaLnBrk="0">
              <a:lnSpc>
                <a:spcPct val="119000"/>
              </a:lnSpc>
            </a:pPr>
            <a:endParaRPr sz="4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注：规则以顺易科技(话务部)声明为准</a:t>
            </a:r>
            <a:endParaRPr sz="1700" dirty="0">
              <a:latin typeface="黑体"/>
              <a:ea typeface="黑体"/>
              <a:cs typeface="黑体"/>
            </a:endParaRPr>
          </a:p>
        </p:txBody>
      </p:sp>
      <p:sp>
        <p:nvSpPr>
          <p:cNvPr id="78" name="textbox 78"/>
          <p:cNvSpPr/>
          <p:nvPr/>
        </p:nvSpPr>
        <p:spPr>
          <a:xfrm>
            <a:off x="552399" y="393705"/>
            <a:ext cx="2874010" cy="675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615950" algn="l" rtl="0" eaLnBrk="0">
              <a:lnSpc>
                <a:spcPct val="95000"/>
              </a:lnSpc>
              <a:spcBef>
                <a:spcPts val="5"/>
              </a:spcBef>
              <a:tabLst>
                <a:tab pos="727075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	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美团</a:t>
            </a:r>
            <a:r>
              <a:rPr sz="2400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 </a:t>
            </a:r>
            <a:r>
              <a:rPr sz="2400" b="1" kern="0" spc="-170" dirty="0">
                <a:solidFill>
                  <a:srgbClr val="000000">
                    <a:alpha val="100000"/>
                  </a:srgbClr>
                </a:solidFill>
                <a:latin typeface="黑体"/>
                <a:ea typeface="黑体"/>
                <a:cs typeface="黑体"/>
              </a:rPr>
              <a:t>·收钱助手</a:t>
            </a:r>
            <a:endParaRPr sz="2400" dirty="0">
              <a:latin typeface="黑体"/>
              <a:ea typeface="黑体"/>
              <a:cs typeface="黑体"/>
            </a:endParaRPr>
          </a:p>
        </p:txBody>
      </p:sp>
      <p:pic>
        <p:nvPicPr>
          <p:cNvPr id="80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099" y="406405"/>
            <a:ext cx="603260" cy="60960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19*247"/>
  <p:tag name="TABLE_ENDDRAG_RECT" val="67*190*819*24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3310</Words>
  <Application>WPS 演示</Application>
  <PresentationFormat/>
  <Paragraphs>1019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</vt:lpstr>
      <vt:lpstr>Arial</vt:lpstr>
      <vt:lpstr>宋体</vt:lpstr>
      <vt:lpstr>汉仪书宋二KW</vt:lpstr>
      <vt:lpstr>黑体</vt:lpstr>
      <vt:lpstr>汉仪中黑KW</vt:lpstr>
      <vt:lpstr>微软雅黑</vt:lpstr>
      <vt:lpstr>汉仪旗黑</vt:lpstr>
      <vt:lpstr>宋体</vt:lpstr>
      <vt:lpstr>Arial Unicode MS</vt:lpstr>
      <vt:lpstr>Calibri</vt:lpstr>
      <vt:lpstr>Helvetica Neue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陈来意</cp:lastModifiedBy>
  <cp:revision>4</cp:revision>
  <dcterms:created xsi:type="dcterms:W3CDTF">2025-10-17T10:07:35Z</dcterms:created>
  <dcterms:modified xsi:type="dcterms:W3CDTF">2025-10-17T10:07:35Z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2025-10-17T17:38:43Z</vt:filetime>
  </property>
  <property fmtid="{D5CDD505-2E9C-101B-9397-08002B2CF9AE}" pid="4" name="UsrData">
    <vt:lpwstr>68f20e99b74642001f554b9fwl</vt:lpwstr>
  </property>
  <property fmtid="{D5CDD505-2E9C-101B-9397-08002B2CF9AE}" pid="5" name="ICV">
    <vt:lpwstr>81B3D566E6E159C5CF0EF268378A8AD1_43</vt:lpwstr>
  </property>
  <property fmtid="{D5CDD505-2E9C-101B-9397-08002B2CF9AE}" pid="6" name="KSOProductBuildVer">
    <vt:lpwstr>2052-12.1.23135.23135</vt:lpwstr>
  </property>
</Properties>
</file>